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true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x="24384000" cy="13716000"/>
  <p:notesSz cx="6858000" cy="9144000"/>
  <p:embeddedFontLst>
    <p:embeddedFont>
      <p:font typeface="Pretendard Medium"/>
      <p:bold r:id="rId26"/>
    </p:embeddedFont>
    <p:embeddedFont>
      <p:font typeface="Pretendard Regular"/>
      <p:regular r:id="rId27"/>
    </p:embeddedFont>
    <p:embeddedFont>
      <p:font typeface="Pretendard Light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fonts/font1.fntdata" Type="http://schemas.openxmlformats.org/officeDocument/2006/relationships/font"/><Relationship Id="rId27" Target="fonts/font2.fntdata" Type="http://schemas.openxmlformats.org/officeDocument/2006/relationships/font"/><Relationship Id="rId28" Target="fonts/font3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.png" Type="http://schemas.openxmlformats.org/officeDocument/2006/relationships/image"/><Relationship Id="rId4" Target="../media/image30.png" Type="http://schemas.openxmlformats.org/officeDocument/2006/relationships/image"/><Relationship Id="rId5" Target="../media/image31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8.png" Type="http://schemas.openxmlformats.org/officeDocument/2006/relationships/image"/><Relationship Id="rId11" Target="../media/image39.png" Type="http://schemas.openxmlformats.org/officeDocument/2006/relationships/image"/><Relationship Id="rId12" Target="../media/image40.png" Type="http://schemas.openxmlformats.org/officeDocument/2006/relationships/image"/><Relationship Id="rId13" Target="../media/image41.png" Type="http://schemas.openxmlformats.org/officeDocument/2006/relationships/image"/><Relationship Id="rId14" Target="../media/image42.png" Type="http://schemas.openxmlformats.org/officeDocument/2006/relationships/image"/><Relationship Id="rId2" Target="../media/image1.png" Type="http://schemas.openxmlformats.org/officeDocument/2006/relationships/image"/><Relationship Id="rId3" Target="../media/image5.png" Type="http://schemas.openxmlformats.org/officeDocument/2006/relationships/image"/><Relationship Id="rId4" Target="../media/image32.png" Type="http://schemas.openxmlformats.org/officeDocument/2006/relationships/image"/><Relationship Id="rId5" Target="../media/image33.png" Type="http://schemas.openxmlformats.org/officeDocument/2006/relationships/image"/><Relationship Id="rId6" Target="../media/image34.png" Type="http://schemas.openxmlformats.org/officeDocument/2006/relationships/image"/><Relationship Id="rId7" Target="../media/image35.png" Type="http://schemas.openxmlformats.org/officeDocument/2006/relationships/image"/><Relationship Id="rId8" Target="../media/image36.png" Type="http://schemas.openxmlformats.org/officeDocument/2006/relationships/image"/><Relationship Id="rId9" Target="../media/image37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3.png" Type="http://schemas.openxmlformats.org/officeDocument/2006/relationships/image"/><Relationship Id="rId4" Target="../media/image5.png" Type="http://schemas.openxmlformats.org/officeDocument/2006/relationships/image"/><Relationship Id="rId5" Target="../media/image44.png" Type="http://schemas.openxmlformats.org/officeDocument/2006/relationships/image"/><Relationship Id="rId6" Target="../media/image45.png" Type="http://schemas.openxmlformats.org/officeDocument/2006/relationships/image"/><Relationship Id="rId7" Target="../media/image46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8.png" Type="http://schemas.openxmlformats.org/officeDocument/2006/relationships/image"/><Relationship Id="rId4" Target="../media/image47.png" Type="http://schemas.openxmlformats.org/officeDocument/2006/relationships/image"/><Relationship Id="rId5" Target="../media/image48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9.png" Type="http://schemas.openxmlformats.org/officeDocument/2006/relationships/image"/><Relationship Id="rId4" Target="../media/image5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.png" Type="http://schemas.openxmlformats.org/officeDocument/2006/relationships/image"/><Relationship Id="rId4" Target="../media/image15.png" Type="http://schemas.openxmlformats.org/officeDocument/2006/relationships/image"/><Relationship Id="rId5" Target="../media/image50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1.png" Type="http://schemas.openxmlformats.org/officeDocument/2006/relationships/image"/><Relationship Id="rId4" Target="../media/image5.png" Type="http://schemas.openxmlformats.org/officeDocument/2006/relationships/image"/><Relationship Id="rId5" Target="../media/image52.png" Type="http://schemas.openxmlformats.org/officeDocument/2006/relationships/image"/><Relationship Id="rId6" Target="../media/image53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4.png" Type="http://schemas.openxmlformats.org/officeDocument/2006/relationships/image"/><Relationship Id="rId4" Target="../media/image21.png" Type="http://schemas.openxmlformats.org/officeDocument/2006/relationships/image"/><Relationship Id="rId5" Target="../media/image22.png" Type="http://schemas.openxmlformats.org/officeDocument/2006/relationships/image"/><Relationship Id="rId6" Target="../media/image55.png" Type="http://schemas.openxmlformats.org/officeDocument/2006/relationships/image"/><Relationship Id="rId7" Target="../media/image5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.png" Type="http://schemas.openxmlformats.org/officeDocument/2006/relationships/image"/><Relationship Id="rId4" Target="../media/image56.png" Type="http://schemas.openxmlformats.org/officeDocument/2006/relationships/image"/><Relationship Id="rId5" Target="../media/image25.png" Type="http://schemas.openxmlformats.org/officeDocument/2006/relationships/image"/><Relationship Id="rId6" Target="../media/image57.png" Type="http://schemas.openxmlformats.org/officeDocument/2006/relationships/image"/><Relationship Id="rId7" Target="../media/image58.png" Type="http://schemas.openxmlformats.org/officeDocument/2006/relationships/image"/><Relationship Id="rId8" Target="../media/image59.png" Type="http://schemas.openxmlformats.org/officeDocument/2006/relationships/image"/><Relationship Id="rId9" Target="../media/image60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.png" Type="http://schemas.openxmlformats.org/officeDocument/2006/relationships/image"/><Relationship Id="rId4" Target="../media/image30.png" Type="http://schemas.openxmlformats.org/officeDocument/2006/relationships/image"/><Relationship Id="rId5" Target="../media/image3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.png" Type="http://schemas.openxmlformats.org/officeDocument/2006/relationships/image"/><Relationship Id="rId4" Target="../media/image6.png" Type="http://schemas.openxmlformats.org/officeDocument/2006/relationships/image"/><Relationship Id="rId5" Target="../media/image7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61.png" Type="http://schemas.openxmlformats.org/officeDocument/2006/relationships/image"/><Relationship Id="rId4" Target="../media/image5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8.png" Type="http://schemas.openxmlformats.org/officeDocument/2006/relationships/image"/><Relationship Id="rId4" Target="../media/image9.png" Type="http://schemas.openxmlformats.org/officeDocument/2006/relationships/image"/><Relationship Id="rId5" Target="../media/image10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1.png" Type="http://schemas.openxmlformats.org/officeDocument/2006/relationships/image"/><Relationship Id="rId4" Target="../media/image5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2.png" Type="http://schemas.openxmlformats.org/officeDocument/2006/relationships/image"/><Relationship Id="rId4" Target="../media/image5.png" Type="http://schemas.openxmlformats.org/officeDocument/2006/relationships/image"/><Relationship Id="rId5" Target="../media/image13.png" Type="http://schemas.openxmlformats.org/officeDocument/2006/relationships/image"/><Relationship Id="rId6" Target="../media/image14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.png" Type="http://schemas.openxmlformats.org/officeDocument/2006/relationships/image"/><Relationship Id="rId4" Target="../media/image15.png" Type="http://schemas.openxmlformats.org/officeDocument/2006/relationships/image"/><Relationship Id="rId5" Target="../media/image16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7.png" Type="http://schemas.openxmlformats.org/officeDocument/2006/relationships/image"/><Relationship Id="rId4" Target="../media/image5.png" Type="http://schemas.openxmlformats.org/officeDocument/2006/relationships/image"/><Relationship Id="rId5" Target="../media/image18.png" Type="http://schemas.openxmlformats.org/officeDocument/2006/relationships/image"/><Relationship Id="rId6" Target="../media/image19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0.png" Type="http://schemas.openxmlformats.org/officeDocument/2006/relationships/image"/><Relationship Id="rId4" Target="../media/image21.png" Type="http://schemas.openxmlformats.org/officeDocument/2006/relationships/image"/><Relationship Id="rId5" Target="../media/image22.png" Type="http://schemas.openxmlformats.org/officeDocument/2006/relationships/image"/><Relationship Id="rId6" Target="../media/image23.png" Type="http://schemas.openxmlformats.org/officeDocument/2006/relationships/image"/><Relationship Id="rId7" Target="../media/image5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.png" Type="http://schemas.openxmlformats.org/officeDocument/2006/relationships/image"/><Relationship Id="rId4" Target="../media/image24.png" Type="http://schemas.openxmlformats.org/officeDocument/2006/relationships/image"/><Relationship Id="rId5" Target="../media/image25.png" Type="http://schemas.openxmlformats.org/officeDocument/2006/relationships/image"/><Relationship Id="rId6" Target="../media/image26.png" Type="http://schemas.openxmlformats.org/officeDocument/2006/relationships/image"/><Relationship Id="rId7" Target="../media/image27.png" Type="http://schemas.openxmlformats.org/officeDocument/2006/relationships/image"/><Relationship Id="rId8" Target="../media/image28.png" Type="http://schemas.openxmlformats.org/officeDocument/2006/relationships/image"/><Relationship Id="rId9" Target="../media/image29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229BEE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381000" y="381000"/>
            <a:ext cx="23622000" cy="12954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03300" y="11290300"/>
            <a:ext cx="22377400" cy="25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03300" y="12877800"/>
            <a:ext cx="22377400" cy="25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2161500" y="0"/>
            <a:ext cx="889000" cy="1295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90600" y="952500"/>
            <a:ext cx="558800" cy="2540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676400" y="863600"/>
            <a:ext cx="3302000" cy="457200"/>
          </a:xfrm>
          <a:prstGeom prst="rect">
            <a:avLst/>
          </a:prstGeom>
        </p:spPr>
        <p:txBody>
          <a:bodyPr anchor="ctr" rtlCol="false" lIns="0" tIns="32725" rIns="0" bIns="32725"/>
          <a:lstStyle/>
          <a:p>
            <a:pPr algn="l" lvl="0">
              <a:lnSpc>
                <a:spcPct val="99600"/>
              </a:lnSpc>
            </a:pPr>
            <a:r>
              <a:rPr lang="en" sz="2576" b="false" i="false" u="none" strike="noStrike">
                <a:solidFill>
                  <a:srgbClr val="4D4D4D"/>
                </a:solidFill>
                <a:latin typeface="Pretendard Regular"/>
              </a:rPr>
              <a:t>MIRI COMPANY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422400" y="11836400"/>
            <a:ext cx="21653500" cy="508000"/>
          </a:xfrm>
          <a:prstGeom prst="rect">
            <a:avLst/>
          </a:prstGeom>
        </p:spPr>
        <p:txBody>
          <a:bodyPr anchor="ctr" rtlCol="false" lIns="0" tIns="36434" rIns="0" bIns="36434"/>
          <a:lstStyle/>
          <a:p>
            <a:pPr algn="l" lvl="0">
              <a:lnSpc>
                <a:spcPct val="99600"/>
              </a:lnSpc>
            </a:pPr>
            <a:r>
              <a:rPr lang="ko-KR" sz="2868" b="false" i="false" u="none" strike="noStrike">
                <a:solidFill>
                  <a:srgbClr val="229BEE"/>
                </a:solidFill>
                <a:ea typeface="Pretendard Regular"/>
              </a:rPr>
              <a:t>쉽게</a:t>
            </a:r>
            <a:r>
              <a:rPr lang="en-US" sz="2868" b="false" i="false" u="none" strike="noStrike">
                <a:solidFill>
                  <a:srgbClr val="229BEE"/>
                </a:solidFill>
                <a:latin typeface="Pretendard Regular"/>
              </a:rPr>
              <a:t> </a:t>
            </a:r>
            <a:r>
              <a:rPr lang="ko-KR" sz="2868" b="false" i="false" u="none" strike="noStrike">
                <a:solidFill>
                  <a:srgbClr val="229BEE"/>
                </a:solidFill>
                <a:ea typeface="Pretendard Regular"/>
              </a:rPr>
              <a:t>이해하고</a:t>
            </a:r>
            <a:r>
              <a:rPr lang="en-US" sz="2868" b="false" i="false" u="none" strike="noStrike">
                <a:solidFill>
                  <a:srgbClr val="229BEE"/>
                </a:solidFill>
                <a:latin typeface="Pretendard Regular"/>
              </a:rPr>
              <a:t>, </a:t>
            </a:r>
            <a:r>
              <a:rPr lang="ko-KR" sz="2868" b="false" i="false" u="none" strike="noStrike">
                <a:solidFill>
                  <a:srgbClr val="229BEE"/>
                </a:solidFill>
                <a:ea typeface="Pretendard Regular"/>
              </a:rPr>
              <a:t>개발자도</a:t>
            </a:r>
            <a:r>
              <a:rPr lang="en-US" sz="2868" b="false" i="false" u="none" strike="noStrike">
                <a:solidFill>
                  <a:srgbClr val="229BEE"/>
                </a:solidFill>
                <a:latin typeface="Pretendard Regular"/>
              </a:rPr>
              <a:t> </a:t>
            </a:r>
            <a:r>
              <a:rPr lang="ko-KR" sz="2868" b="false" i="false" u="none" strike="noStrike">
                <a:solidFill>
                  <a:srgbClr val="229BEE"/>
                </a:solidFill>
                <a:ea typeface="Pretendard Regular"/>
              </a:rPr>
              <a:t>바로</a:t>
            </a:r>
            <a:r>
              <a:rPr lang="en-US" sz="2868" b="false" i="false" u="none" strike="noStrike">
                <a:solidFill>
                  <a:srgbClr val="229BEE"/>
                </a:solidFill>
                <a:latin typeface="Pretendard Regular"/>
              </a:rPr>
              <a:t> </a:t>
            </a:r>
            <a:r>
              <a:rPr lang="ko-KR" sz="2868" b="false" i="false" u="none" strike="noStrike">
                <a:solidFill>
                  <a:srgbClr val="229BEE"/>
                </a:solidFill>
                <a:ea typeface="Pretendard Regular"/>
              </a:rPr>
              <a:t>쓸</a:t>
            </a:r>
            <a:r>
              <a:rPr lang="en-US" sz="2868" b="false" i="false" u="none" strike="noStrike">
                <a:solidFill>
                  <a:srgbClr val="229BEE"/>
                </a:solidFill>
                <a:latin typeface="Pretendard Regular"/>
              </a:rPr>
              <a:t> </a:t>
            </a:r>
            <a:r>
              <a:rPr lang="ko-KR" sz="2868" b="false" i="false" u="none" strike="noStrike">
                <a:solidFill>
                  <a:srgbClr val="229BEE"/>
                </a:solidFill>
                <a:ea typeface="Pretendard Regular"/>
              </a:rPr>
              <a:t>수</a:t>
            </a:r>
            <a:r>
              <a:rPr lang="en-US" sz="2868" b="false" i="false" u="none" strike="noStrike">
                <a:solidFill>
                  <a:srgbClr val="229BEE"/>
                </a:solidFill>
                <a:latin typeface="Pretendard Regular"/>
              </a:rPr>
              <a:t> </a:t>
            </a:r>
            <a:r>
              <a:rPr lang="ko-KR" sz="2868" b="false" i="false" u="none" strike="noStrike">
                <a:solidFill>
                  <a:srgbClr val="229BEE"/>
                </a:solidFill>
                <a:ea typeface="Pretendard Regular"/>
              </a:rPr>
              <a:t>있는</a:t>
            </a:r>
            <a:r>
              <a:rPr lang="en-US" sz="2868" b="false" i="false" u="none" strike="noStrike">
                <a:solidFill>
                  <a:srgbClr val="229BEE"/>
                </a:solidFill>
                <a:latin typeface="Pretendard Regular"/>
              </a:rPr>
              <a:t> </a:t>
            </a:r>
            <a:r>
              <a:rPr lang="ko-KR" sz="2868" b="false" i="false" u="none" strike="noStrike">
                <a:solidFill>
                  <a:srgbClr val="229BEE"/>
                </a:solidFill>
                <a:ea typeface="Pretendard Regular"/>
              </a:rPr>
              <a:t>실전</a:t>
            </a:r>
            <a:r>
              <a:rPr lang="en-US" sz="2868" b="false" i="false" u="none" strike="noStrike">
                <a:solidFill>
                  <a:srgbClr val="229BEE"/>
                </a:solidFill>
                <a:latin typeface="Pretendard Regular"/>
              </a:rPr>
              <a:t> </a:t>
            </a:r>
            <a:r>
              <a:rPr lang="ko-KR" sz="2868" b="false" i="false" u="none" strike="noStrike">
                <a:solidFill>
                  <a:srgbClr val="229BEE"/>
                </a:solidFill>
                <a:ea typeface="Pretendard Regular"/>
              </a:rPr>
              <a:t>가이드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422400" y="4597400"/>
            <a:ext cx="20167600" cy="5816600"/>
          </a:xfrm>
          <a:prstGeom prst="rect">
            <a:avLst/>
          </a:prstGeom>
        </p:spPr>
        <p:txBody>
          <a:bodyPr anchor="ctr" rtlCol="false" lIns="0" tIns="223520" rIns="0" bIns="223520"/>
          <a:lstStyle/>
          <a:p>
            <a:pPr algn="l" lvl="0">
              <a:lnSpc>
                <a:spcPct val="99600"/>
              </a:lnSpc>
            </a:pPr>
            <a:r>
              <a:rPr lang="en-US" sz="17600" b="false" i="false" u="none" strike="noStrike">
                <a:solidFill>
                  <a:srgbClr val="229BEE"/>
                </a:solidFill>
                <a:latin typeface="Pretendard Medium"/>
              </a:rPr>
              <a:t>OpenSearch </a:t>
            </a:r>
            <a:r>
              <a:rPr lang="ko-KR" sz="17600" b="false" i="false" u="none" strike="noStrike">
                <a:solidFill>
                  <a:srgbClr val="229BEE"/>
                </a:solidFill>
                <a:ea typeface="Pretendard Medium"/>
              </a:rPr>
              <a:t>벡터</a:t>
            </a:r>
            <a:r>
              <a:rPr lang="en-US" sz="17600" b="false" i="false" u="none" strike="noStrike">
                <a:solidFill>
                  <a:srgbClr val="229BEE"/>
                </a:solidFill>
                <a:latin typeface="Pretendard Medium"/>
              </a:rPr>
              <a:t> </a:t>
            </a:r>
            <a:r>
              <a:rPr lang="ko-KR" sz="17600" b="false" i="false" u="none" strike="noStrike">
                <a:solidFill>
                  <a:srgbClr val="229BEE"/>
                </a:solidFill>
                <a:ea typeface="Pretendard Medium"/>
              </a:rPr>
              <a:t>검색</a:t>
            </a:r>
            <a:r>
              <a:rPr lang="en-US" sz="17600" b="false" i="false" u="none" strike="noStrike">
                <a:solidFill>
                  <a:srgbClr val="229BEE"/>
                </a:solidFill>
                <a:latin typeface="Pretendard Medium"/>
              </a:rPr>
              <a:t> </a:t>
            </a:r>
            <a:r>
              <a:rPr lang="ko-KR" sz="17600" b="false" i="false" u="none" strike="noStrike">
                <a:solidFill>
                  <a:srgbClr val="229BEE"/>
                </a:solidFill>
                <a:ea typeface="Pretendard Medium"/>
              </a:rPr>
              <a:t>구축</a:t>
            </a:r>
            <a:r>
              <a:rPr lang="en-US" sz="17600" b="false" i="false" u="none" strike="noStrike">
                <a:solidFill>
                  <a:srgbClr val="229BEE"/>
                </a:solidFill>
                <a:latin typeface="Pretendard Medium"/>
              </a:rPr>
              <a:t> </a:t>
            </a:r>
            <a:r>
              <a:rPr lang="ko-KR" sz="17600" b="false" i="false" u="none" strike="noStrike">
                <a:solidFill>
                  <a:srgbClr val="229BEE"/>
                </a:solidFill>
                <a:ea typeface="Pretendard Medium"/>
              </a:rPr>
              <a:t>기술</a:t>
            </a:r>
            <a:r>
              <a:rPr lang="en-US" sz="17600" b="false" i="false" u="none" strike="noStrike">
                <a:solidFill>
                  <a:srgbClr val="229BEE"/>
                </a:solidFill>
                <a:latin typeface="Pretendard Medium"/>
              </a:rPr>
              <a:t> </a:t>
            </a:r>
            <a:r>
              <a:rPr lang="ko-KR" sz="17600" b="false" i="false" u="none" strike="noStrike">
                <a:solidFill>
                  <a:srgbClr val="229BEE"/>
                </a:solidFill>
                <a:ea typeface="Pretendard Medium"/>
              </a:rPr>
              <a:t>가이드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229BEE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381000" y="381000"/>
            <a:ext cx="23622000" cy="12954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333500" y="2679700"/>
            <a:ext cx="21704300" cy="381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333500" y="8026400"/>
            <a:ext cx="21704300" cy="12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7353300" y="8026400"/>
            <a:ext cx="9690100" cy="127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536700" y="889000"/>
            <a:ext cx="21310600" cy="1422400"/>
          </a:xfrm>
          <a:prstGeom prst="rect">
            <a:avLst/>
          </a:prstGeom>
        </p:spPr>
        <p:txBody>
          <a:bodyPr anchor="ctr" rtlCol="false" lIns="0" tIns="101600" rIns="0" bIns="101600"/>
          <a:lstStyle/>
          <a:p>
            <a:pPr algn="ctr" lvl="0">
              <a:lnSpc>
                <a:spcPct val="99600"/>
              </a:lnSpc>
            </a:pPr>
            <a:r>
              <a:rPr lang="ko-KR" sz="8000" b="false" i="false" u="none" strike="noStrike">
                <a:solidFill>
                  <a:srgbClr val="4D4D4D"/>
                </a:solidFill>
                <a:ea typeface="Pretendard Medium"/>
              </a:rPr>
              <a:t>모델</a:t>
            </a:r>
            <a:r>
              <a:rPr lang="en-US" sz="8000" b="false" i="false" u="none" strike="noStrike">
                <a:solidFill>
                  <a:srgbClr val="4D4D4D"/>
                </a:solidFill>
                <a:latin typeface="Pretendard Medium"/>
              </a:rPr>
              <a:t> </a:t>
            </a:r>
            <a:r>
              <a:rPr lang="ko-KR" sz="8000" b="false" i="false" u="none" strike="noStrike">
                <a:solidFill>
                  <a:srgbClr val="4D4D4D"/>
                </a:solidFill>
                <a:ea typeface="Pretendard Medium"/>
              </a:rPr>
              <a:t>등록</a:t>
            </a:r>
            <a:r>
              <a:rPr lang="en-US" sz="8000" b="false" i="false" u="none" strike="noStrike">
                <a:solidFill>
                  <a:srgbClr val="4D4D4D"/>
                </a:solidFill>
                <a:latin typeface="Pretendard Medium"/>
              </a:rPr>
              <a:t>: HuggingFace </a:t>
            </a:r>
            <a:r>
              <a:rPr lang="ko-KR" sz="8000" b="false" i="false" u="none" strike="noStrike">
                <a:solidFill>
                  <a:srgbClr val="4D4D4D"/>
                </a:solidFill>
                <a:ea typeface="Pretendard Medium"/>
              </a:rPr>
              <a:t>모델</a:t>
            </a:r>
            <a:r>
              <a:rPr lang="en-US" sz="8000" b="false" i="false" u="none" strike="noStrike">
                <a:solidFill>
                  <a:srgbClr val="4D4D4D"/>
                </a:solidFill>
                <a:latin typeface="Pretendard Medium"/>
              </a:rPr>
              <a:t> </a:t>
            </a:r>
            <a:r>
              <a:rPr lang="ko-KR" sz="8000" b="false" i="false" u="none" strike="noStrike">
                <a:solidFill>
                  <a:srgbClr val="4D4D4D"/>
                </a:solidFill>
                <a:ea typeface="Pretendard Medium"/>
              </a:rPr>
              <a:t>가져오기</a:t>
            </a:r>
            <a:r>
              <a:rPr lang="en-US" sz="8000" b="false" i="false" u="none" strike="noStrike">
                <a:solidFill>
                  <a:srgbClr val="4D4D4D"/>
                </a:solidFill>
                <a:latin typeface="Pretendard Medium"/>
              </a:rPr>
              <a:t> (1)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854200" y="4508500"/>
            <a:ext cx="9829800" cy="660400"/>
          </a:xfrm>
          <a:prstGeom prst="rect">
            <a:avLst/>
          </a:prstGeom>
        </p:spPr>
        <p:txBody>
          <a:bodyPr anchor="b" rtlCol="false"/>
          <a:lstStyle/>
          <a:p>
            <a:pPr algn="ctr" lvl="0">
              <a:lnSpc>
                <a:spcPct val="116199"/>
              </a:lnSpc>
            </a:pPr>
            <a:r>
              <a:rPr lang="ko-KR" sz="3733" b="false" i="false" u="none" strike="noStrike">
                <a:solidFill>
                  <a:srgbClr val="229BEE"/>
                </a:solidFill>
                <a:ea typeface="Pretendard Medium"/>
              </a:rPr>
              <a:t>텍스트</a:t>
            </a:r>
            <a:r>
              <a:rPr lang="en-US" sz="3733" b="false" i="false" u="none" strike="noStrike">
                <a:solidFill>
                  <a:srgbClr val="229BEE"/>
                </a:solidFill>
                <a:latin typeface="Pretendard Medium"/>
              </a:rPr>
              <a:t> </a:t>
            </a:r>
            <a:r>
              <a:rPr lang="ko-KR" sz="3733" b="false" i="false" u="none" strike="noStrike">
                <a:solidFill>
                  <a:srgbClr val="229BEE"/>
                </a:solidFill>
                <a:ea typeface="Pretendard Medium"/>
              </a:rPr>
              <a:t>임베딩</a:t>
            </a:r>
            <a:r>
              <a:rPr lang="en-US" sz="3733" b="false" i="false" u="none" strike="noStrike">
                <a:solidFill>
                  <a:srgbClr val="229BEE"/>
                </a:solidFill>
                <a:latin typeface="Pretendard Medium"/>
              </a:rPr>
              <a:t> </a:t>
            </a:r>
            <a:r>
              <a:rPr lang="ko-KR" sz="3733" b="false" i="false" u="none" strike="noStrike">
                <a:solidFill>
                  <a:srgbClr val="229BEE"/>
                </a:solidFill>
                <a:ea typeface="Pretendard Medium"/>
              </a:rPr>
              <a:t>모델이란</a:t>
            </a:r>
            <a:r>
              <a:rPr lang="en-US" sz="3733" b="false" i="false" u="none" strike="noStrike">
                <a:solidFill>
                  <a:srgbClr val="229BEE"/>
                </a:solidFill>
                <a:latin typeface="Pretendard Medium"/>
              </a:rPr>
              <a:t>?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866900" y="5295900"/>
            <a:ext cx="9804400" cy="2082800"/>
          </a:xfrm>
          <a:prstGeom prst="rect">
            <a:avLst/>
          </a:prstGeom>
        </p:spPr>
        <p:txBody>
          <a:bodyPr anchor="t" rtlCol="false"/>
          <a:lstStyle/>
          <a:p>
            <a:pPr algn="ctr" lvl="0">
              <a:lnSpc>
                <a:spcPct val="116199"/>
              </a:lnSpc>
            </a:pP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-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텍스트를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숫자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벡터로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변환하는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AI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모델</a:t>
            </a:r>
          </a:p>
          <a:p>
            <a:pPr algn="ctr" lvl="0">
              <a:lnSpc>
                <a:spcPct val="116199"/>
              </a:lnSpc>
            </a:pP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-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단어나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문장의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의미를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수치화</a:t>
            </a:r>
          </a:p>
          <a:p>
            <a:pPr algn="ctr" lvl="0">
              <a:lnSpc>
                <a:spcPct val="116199"/>
              </a:lnSpc>
            </a:pP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-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의미적으로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유사한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텍스트는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벡터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공간에서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가까운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위치에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배치</a:t>
            </a:r>
          </a:p>
          <a:p>
            <a:pPr algn="ctr" lvl="0">
              <a:lnSpc>
                <a:spcPct val="116199"/>
              </a:lnSpc>
            </a:pP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-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검색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,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분류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,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군집화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등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다양한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NLP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작업에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활용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700000" y="4508500"/>
            <a:ext cx="9829800" cy="660400"/>
          </a:xfrm>
          <a:prstGeom prst="rect">
            <a:avLst/>
          </a:prstGeom>
        </p:spPr>
        <p:txBody>
          <a:bodyPr anchor="b" rtlCol="false"/>
          <a:lstStyle/>
          <a:p>
            <a:pPr algn="ctr" lvl="0">
              <a:lnSpc>
                <a:spcPct val="116199"/>
              </a:lnSpc>
            </a:pPr>
            <a:r>
              <a:rPr lang="en-US" sz="3733" b="false" i="false" u="none" strike="noStrike">
                <a:solidFill>
                  <a:srgbClr val="229BEE"/>
                </a:solidFill>
                <a:latin typeface="Pretendard Medium"/>
              </a:rPr>
              <a:t>HuggingFace </a:t>
            </a:r>
            <a:r>
              <a:rPr lang="ko-KR" sz="3733" b="false" i="false" u="none" strike="noStrike">
                <a:solidFill>
                  <a:srgbClr val="229BEE"/>
                </a:solidFill>
                <a:ea typeface="Pretendard Medium"/>
              </a:rPr>
              <a:t>모델</a:t>
            </a:r>
            <a:r>
              <a:rPr lang="en-US" sz="3733" b="false" i="false" u="none" strike="noStrike">
                <a:solidFill>
                  <a:srgbClr val="229BEE"/>
                </a:solidFill>
                <a:latin typeface="Pretendard Medium"/>
              </a:rPr>
              <a:t> </a:t>
            </a:r>
            <a:r>
              <a:rPr lang="ko-KR" sz="3733" b="false" i="false" u="none" strike="noStrike">
                <a:solidFill>
                  <a:srgbClr val="229BEE"/>
                </a:solidFill>
                <a:ea typeface="Pretendard Medium"/>
              </a:rPr>
              <a:t>저장소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712700" y="5295900"/>
            <a:ext cx="9804400" cy="2082800"/>
          </a:xfrm>
          <a:prstGeom prst="rect">
            <a:avLst/>
          </a:prstGeom>
        </p:spPr>
        <p:txBody>
          <a:bodyPr anchor="t" rtlCol="false"/>
          <a:lstStyle/>
          <a:p>
            <a:pPr algn="ctr" lvl="0">
              <a:lnSpc>
                <a:spcPct val="116199"/>
              </a:lnSpc>
            </a:pP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- AI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모델을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공유하는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오픈소스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플랫폼</a:t>
            </a:r>
          </a:p>
          <a:p>
            <a:pPr algn="ctr" lvl="0">
              <a:lnSpc>
                <a:spcPct val="116199"/>
              </a:lnSpc>
            </a:pP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-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다양한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언어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모델과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임베딩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모델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제공</a:t>
            </a:r>
          </a:p>
          <a:p>
            <a:pPr algn="ctr" lvl="0">
              <a:lnSpc>
                <a:spcPct val="116199"/>
              </a:lnSpc>
            </a:pP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-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사전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학습된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모델을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바로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사용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가능</a:t>
            </a:r>
          </a:p>
          <a:p>
            <a:pPr algn="ctr" lvl="0">
              <a:lnSpc>
                <a:spcPct val="116199"/>
              </a:lnSpc>
            </a:pP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-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커뮤니티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기반으로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지속적인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모델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개선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854200" y="9347200"/>
            <a:ext cx="9829800" cy="660400"/>
          </a:xfrm>
          <a:prstGeom prst="rect">
            <a:avLst/>
          </a:prstGeom>
        </p:spPr>
        <p:txBody>
          <a:bodyPr anchor="b" rtlCol="false"/>
          <a:lstStyle/>
          <a:p>
            <a:pPr algn="ctr" lvl="0">
              <a:lnSpc>
                <a:spcPct val="116199"/>
              </a:lnSpc>
            </a:pPr>
            <a:r>
              <a:rPr lang="en-US" sz="3733" b="false" i="false" u="none" strike="noStrike">
                <a:solidFill>
                  <a:srgbClr val="229BEE"/>
                </a:solidFill>
                <a:latin typeface="Pretendard Medium"/>
              </a:rPr>
              <a:t>sentence-transformers </a:t>
            </a:r>
            <a:r>
              <a:rPr lang="ko-KR" sz="3733" b="false" i="false" u="none" strike="noStrike">
                <a:solidFill>
                  <a:srgbClr val="229BEE"/>
                </a:solidFill>
                <a:ea typeface="Pretendard Medium"/>
              </a:rPr>
              <a:t>모델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866900" y="10147300"/>
            <a:ext cx="9804400" cy="2082800"/>
          </a:xfrm>
          <a:prstGeom prst="rect">
            <a:avLst/>
          </a:prstGeom>
        </p:spPr>
        <p:txBody>
          <a:bodyPr anchor="t" rtlCol="false"/>
          <a:lstStyle/>
          <a:p>
            <a:pPr algn="ctr" lvl="0">
              <a:lnSpc>
                <a:spcPct val="116199"/>
              </a:lnSpc>
            </a:pP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-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문장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임베딩에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특화된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모델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시리즈</a:t>
            </a:r>
          </a:p>
          <a:p>
            <a:pPr algn="ctr" lvl="0">
              <a:lnSpc>
                <a:spcPct val="116199"/>
              </a:lnSpc>
            </a:pP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- all-MiniLM-L6-v2: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경량화된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다국어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지원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모델</a:t>
            </a:r>
          </a:p>
          <a:p>
            <a:pPr algn="ctr" lvl="0">
              <a:lnSpc>
                <a:spcPct val="116199"/>
              </a:lnSpc>
            </a:pP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- 384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차원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벡터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생성</a:t>
            </a:r>
          </a:p>
          <a:p>
            <a:pPr algn="ctr" lvl="0">
              <a:lnSpc>
                <a:spcPct val="116199"/>
              </a:lnSpc>
            </a:pP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-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성능과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속도의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균형이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우수함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700000" y="9347200"/>
            <a:ext cx="9829800" cy="660400"/>
          </a:xfrm>
          <a:prstGeom prst="rect">
            <a:avLst/>
          </a:prstGeom>
        </p:spPr>
        <p:txBody>
          <a:bodyPr anchor="b" rtlCol="false"/>
          <a:lstStyle/>
          <a:p>
            <a:pPr algn="ctr" lvl="0">
              <a:lnSpc>
                <a:spcPct val="116199"/>
              </a:lnSpc>
            </a:pPr>
            <a:r>
              <a:rPr lang="ko-KR" sz="3733" b="false" i="false" u="none" strike="noStrike">
                <a:solidFill>
                  <a:srgbClr val="229BEE"/>
                </a:solidFill>
                <a:ea typeface="Pretendard Medium"/>
              </a:rPr>
              <a:t>모델</a:t>
            </a:r>
            <a:r>
              <a:rPr lang="en-US" sz="3733" b="false" i="false" u="none" strike="noStrike">
                <a:solidFill>
                  <a:srgbClr val="229BEE"/>
                </a:solidFill>
                <a:latin typeface="Pretendard Medium"/>
              </a:rPr>
              <a:t> </a:t>
            </a:r>
            <a:r>
              <a:rPr lang="ko-KR" sz="3733" b="false" i="false" u="none" strike="noStrike">
                <a:solidFill>
                  <a:srgbClr val="229BEE"/>
                </a:solidFill>
                <a:ea typeface="Pretendard Medium"/>
              </a:rPr>
              <a:t>선택</a:t>
            </a:r>
            <a:r>
              <a:rPr lang="en-US" sz="3733" b="false" i="false" u="none" strike="noStrike">
                <a:solidFill>
                  <a:srgbClr val="229BEE"/>
                </a:solidFill>
                <a:latin typeface="Pretendard Medium"/>
              </a:rPr>
              <a:t> </a:t>
            </a:r>
            <a:r>
              <a:rPr lang="ko-KR" sz="3733" b="false" i="false" u="none" strike="noStrike">
                <a:solidFill>
                  <a:srgbClr val="229BEE"/>
                </a:solidFill>
                <a:ea typeface="Pretendard Medium"/>
              </a:rPr>
              <a:t>시</a:t>
            </a:r>
            <a:r>
              <a:rPr lang="en-US" sz="3733" b="false" i="false" u="none" strike="noStrike">
                <a:solidFill>
                  <a:srgbClr val="229BEE"/>
                </a:solidFill>
                <a:latin typeface="Pretendard Medium"/>
              </a:rPr>
              <a:t> </a:t>
            </a:r>
            <a:r>
              <a:rPr lang="ko-KR" sz="3733" b="false" i="false" u="none" strike="noStrike">
                <a:solidFill>
                  <a:srgbClr val="229BEE"/>
                </a:solidFill>
                <a:ea typeface="Pretendard Medium"/>
              </a:rPr>
              <a:t>고려사항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712700" y="10147300"/>
            <a:ext cx="9804400" cy="2082800"/>
          </a:xfrm>
          <a:prstGeom prst="rect">
            <a:avLst/>
          </a:prstGeom>
        </p:spPr>
        <p:txBody>
          <a:bodyPr anchor="t" rtlCol="false"/>
          <a:lstStyle/>
          <a:p>
            <a:pPr algn="ctr" lvl="0">
              <a:lnSpc>
                <a:spcPct val="116199"/>
              </a:lnSpc>
            </a:pP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-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언어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지원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범위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(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한국어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지원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여부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)</a:t>
            </a:r>
          </a:p>
          <a:p>
            <a:pPr algn="ctr" lvl="0">
              <a:lnSpc>
                <a:spcPct val="116199"/>
              </a:lnSpc>
            </a:pP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-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벡터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차원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수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(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저장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공간과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연관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)</a:t>
            </a:r>
          </a:p>
          <a:p>
            <a:pPr algn="ctr" lvl="0">
              <a:lnSpc>
                <a:spcPct val="116199"/>
              </a:lnSpc>
            </a:pP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-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모델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크기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(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메모리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사용량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)</a:t>
            </a:r>
          </a:p>
          <a:p>
            <a:pPr algn="ctr" lvl="0">
              <a:lnSpc>
                <a:spcPct val="116199"/>
              </a:lnSpc>
            </a:pP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-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추론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속도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(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실시간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처리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필요성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)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229BEE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381000" y="381000"/>
            <a:ext cx="23622000" cy="12954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333500" y="2679700"/>
            <a:ext cx="21704300" cy="381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536700" y="889000"/>
            <a:ext cx="21310600" cy="1422400"/>
          </a:xfrm>
          <a:prstGeom prst="rect">
            <a:avLst/>
          </a:prstGeom>
        </p:spPr>
        <p:txBody>
          <a:bodyPr anchor="ctr" rtlCol="false" lIns="0" tIns="101600" rIns="0" bIns="101600"/>
          <a:lstStyle/>
          <a:p>
            <a:pPr algn="ctr" lvl="0">
              <a:lnSpc>
                <a:spcPct val="99600"/>
              </a:lnSpc>
            </a:pPr>
            <a:r>
              <a:rPr lang="ko-KR" sz="8000" b="false" i="false" u="none" strike="noStrike">
                <a:solidFill>
                  <a:srgbClr val="4D4D4D"/>
                </a:solidFill>
                <a:ea typeface="Pretendard Medium"/>
              </a:rPr>
              <a:t>모델</a:t>
            </a:r>
            <a:r>
              <a:rPr lang="en-US" sz="8000" b="false" i="false" u="none" strike="noStrike">
                <a:solidFill>
                  <a:srgbClr val="4D4D4D"/>
                </a:solidFill>
                <a:latin typeface="Pretendard Medium"/>
              </a:rPr>
              <a:t> </a:t>
            </a:r>
            <a:r>
              <a:rPr lang="ko-KR" sz="8000" b="false" i="false" u="none" strike="noStrike">
                <a:solidFill>
                  <a:srgbClr val="4D4D4D"/>
                </a:solidFill>
                <a:ea typeface="Pretendard Medium"/>
              </a:rPr>
              <a:t>등록</a:t>
            </a:r>
            <a:r>
              <a:rPr lang="en-US" sz="8000" b="false" i="false" u="none" strike="noStrike">
                <a:solidFill>
                  <a:srgbClr val="4D4D4D"/>
                </a:solidFill>
                <a:latin typeface="Pretendard Medium"/>
              </a:rPr>
              <a:t>: HuggingFace </a:t>
            </a:r>
            <a:r>
              <a:rPr lang="ko-KR" sz="8000" b="false" i="false" u="none" strike="noStrike">
                <a:solidFill>
                  <a:srgbClr val="4D4D4D"/>
                </a:solidFill>
                <a:ea typeface="Pretendard Medium"/>
              </a:rPr>
              <a:t>모델</a:t>
            </a:r>
            <a:r>
              <a:rPr lang="en-US" sz="8000" b="false" i="false" u="none" strike="noStrike">
                <a:solidFill>
                  <a:srgbClr val="4D4D4D"/>
                </a:solidFill>
                <a:latin typeface="Pretendard Medium"/>
              </a:rPr>
              <a:t> </a:t>
            </a:r>
            <a:r>
              <a:rPr lang="ko-KR" sz="8000" b="false" i="false" u="none" strike="noStrike">
                <a:solidFill>
                  <a:srgbClr val="4D4D4D"/>
                </a:solidFill>
                <a:ea typeface="Pretendard Medium"/>
              </a:rPr>
              <a:t>가져오기</a:t>
            </a:r>
            <a:r>
              <a:rPr lang="en-US" sz="8000" b="false" i="false" u="none" strike="noStrike">
                <a:solidFill>
                  <a:srgbClr val="4D4D4D"/>
                </a:solidFill>
                <a:latin typeface="Pretendard Medium"/>
              </a:rPr>
              <a:t> (2)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2420600" y="3670300"/>
            <a:ext cx="5067300" cy="87376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870700" y="3670300"/>
            <a:ext cx="5067300" cy="87376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320800" y="3670300"/>
            <a:ext cx="5067300" cy="87376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7970500" y="3670300"/>
            <a:ext cx="5067300" cy="87376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3843000" y="5461000"/>
            <a:ext cx="2222500" cy="22225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4287500" y="5905500"/>
            <a:ext cx="1333500" cy="13335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8293100" y="5461000"/>
            <a:ext cx="2222500" cy="22225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8737600" y="5918200"/>
            <a:ext cx="1333500" cy="13335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2743200" y="5461000"/>
            <a:ext cx="2222500" cy="22225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3187700" y="5930900"/>
            <a:ext cx="1333500" cy="13335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9392900" y="5461000"/>
            <a:ext cx="2222500" cy="22225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9837400" y="5956300"/>
            <a:ext cx="1333500" cy="1333500"/>
          </a:xfrm>
          <a:prstGeom prst="rect">
            <a:avLst/>
          </a:prstGeom>
        </p:spPr>
      </p:pic>
      <p:sp>
        <p:nvSpPr>
          <p:cNvPr name="TextBox 17" id="17"/>
          <p:cNvSpPr txBox="true"/>
          <p:nvPr/>
        </p:nvSpPr>
        <p:spPr>
          <a:xfrm rot="0">
            <a:off x="1663700" y="8051800"/>
            <a:ext cx="4381500" cy="6108700"/>
          </a:xfrm>
          <a:prstGeom prst="rect">
            <a:avLst/>
          </a:prstGeom>
        </p:spPr>
        <p:txBody>
          <a:bodyPr anchor="t" rtlCol="false"/>
          <a:lstStyle/>
          <a:p>
            <a:pPr algn="ctr" lvl="0">
              <a:lnSpc>
                <a:spcPct val="124499"/>
              </a:lnSpc>
            </a:pP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- _plugins/_ml/models/_register API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호출</a:t>
            </a:r>
          </a:p>
          <a:p>
            <a:pPr algn="ctr" lvl="0">
              <a:lnSpc>
                <a:spcPct val="124499"/>
              </a:lnSpc>
            </a:pP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-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모델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이름과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버전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지정</a:t>
            </a:r>
          </a:p>
          <a:p>
            <a:pPr algn="ctr" lvl="0">
              <a:lnSpc>
                <a:spcPct val="124499"/>
              </a:lnSpc>
            </a:pP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-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모델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포맷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지정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(TORCH_SCRIPT)</a:t>
            </a:r>
          </a:p>
          <a:p>
            <a:pPr algn="ctr" lvl="0">
              <a:lnSpc>
                <a:spcPct val="124499"/>
              </a:lnSpc>
            </a:pP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-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등록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성공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시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model_id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반환</a:t>
            </a:r>
          </a:p>
          <a:p>
            <a:pPr algn="ctr" lvl="0">
              <a:lnSpc>
                <a:spcPct val="124499"/>
              </a:lnSpc>
            </a:pP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-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다운로드는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백그라운드에서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진행됨</a:t>
            </a:r>
          </a:p>
          <a:p>
            <a:pPr algn="ctr" lvl="0">
              <a:lnSpc>
                <a:spcPct val="124499"/>
              </a:lnSpc>
            </a:pP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-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용량에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따라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시간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소요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562100" y="4279900"/>
            <a:ext cx="4597400" cy="571500"/>
          </a:xfrm>
          <a:prstGeom prst="rect">
            <a:avLst/>
          </a:prstGeom>
        </p:spPr>
        <p:txBody>
          <a:bodyPr anchor="ctr" rtlCol="false"/>
          <a:lstStyle/>
          <a:p>
            <a:pPr algn="ctr" lvl="0">
              <a:lnSpc>
                <a:spcPct val="116199"/>
              </a:lnSpc>
            </a:pPr>
            <a:r>
              <a:rPr lang="ko-KR" sz="3199" b="false" i="false" u="none" strike="noStrike">
                <a:solidFill>
                  <a:srgbClr val="229BEE"/>
                </a:solidFill>
                <a:ea typeface="Pretendard Medium"/>
              </a:rPr>
              <a:t>모델</a:t>
            </a:r>
            <a:r>
              <a:rPr lang="en-US" sz="3199" b="false" i="false" u="none" strike="noStrike">
                <a:solidFill>
                  <a:srgbClr val="229BEE"/>
                </a:solidFill>
                <a:latin typeface="Pretendard Medium"/>
              </a:rPr>
              <a:t> </a:t>
            </a:r>
            <a:r>
              <a:rPr lang="ko-KR" sz="3199" b="false" i="false" u="none" strike="noStrike">
                <a:solidFill>
                  <a:srgbClr val="229BEE"/>
                </a:solidFill>
                <a:ea typeface="Pretendard Medium"/>
              </a:rPr>
              <a:t>등록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6273800" y="7759700"/>
            <a:ext cx="723900" cy="571500"/>
          </a:xfrm>
          <a:prstGeom prst="rect">
            <a:avLst/>
          </a:prstGeom>
        </p:spPr>
        <p:txBody>
          <a:bodyPr anchor="ctr" rtlCol="false"/>
          <a:lstStyle/>
          <a:p>
            <a:pPr algn="ctr" lvl="0">
              <a:lnSpc>
                <a:spcPct val="116199"/>
              </a:lnSpc>
            </a:pPr>
            <a:r>
              <a:rPr lang="en" sz="3199" b="false" i="false" u="none" strike="noStrike">
                <a:solidFill>
                  <a:srgbClr val="BBBBBB"/>
                </a:solidFill>
                <a:latin typeface="Pretendard Light"/>
              </a:rPr>
              <a:t>&gt;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1836400" y="7759700"/>
            <a:ext cx="723900" cy="571500"/>
          </a:xfrm>
          <a:prstGeom prst="rect">
            <a:avLst/>
          </a:prstGeom>
        </p:spPr>
        <p:txBody>
          <a:bodyPr anchor="ctr" rtlCol="false"/>
          <a:lstStyle/>
          <a:p>
            <a:pPr algn="ctr" lvl="0">
              <a:lnSpc>
                <a:spcPct val="116199"/>
              </a:lnSpc>
            </a:pPr>
            <a:r>
              <a:rPr lang="en" sz="3199" b="false" i="false" u="none" strike="noStrike">
                <a:solidFill>
                  <a:srgbClr val="BBBBBB"/>
                </a:solidFill>
                <a:latin typeface="Pretendard Light"/>
              </a:rPr>
              <a:t>&gt;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7411700" y="7759700"/>
            <a:ext cx="723900" cy="571500"/>
          </a:xfrm>
          <a:prstGeom prst="rect">
            <a:avLst/>
          </a:prstGeom>
        </p:spPr>
        <p:txBody>
          <a:bodyPr anchor="ctr" rtlCol="false"/>
          <a:lstStyle/>
          <a:p>
            <a:pPr algn="ctr" lvl="0">
              <a:lnSpc>
                <a:spcPct val="116199"/>
              </a:lnSpc>
            </a:pPr>
            <a:r>
              <a:rPr lang="en" sz="3199" b="false" i="false" u="none" strike="noStrike">
                <a:solidFill>
                  <a:srgbClr val="BBBBBB"/>
                </a:solidFill>
                <a:latin typeface="Pretendard Light"/>
              </a:rPr>
              <a:t>&gt;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7112000" y="4279900"/>
            <a:ext cx="4597400" cy="571500"/>
          </a:xfrm>
          <a:prstGeom prst="rect">
            <a:avLst/>
          </a:prstGeom>
        </p:spPr>
        <p:txBody>
          <a:bodyPr anchor="ctr" rtlCol="false"/>
          <a:lstStyle/>
          <a:p>
            <a:pPr algn="ctr" lvl="0">
              <a:lnSpc>
                <a:spcPct val="116199"/>
              </a:lnSpc>
            </a:pPr>
            <a:r>
              <a:rPr lang="ko-KR" sz="3199" b="false" i="false" u="none" strike="noStrike">
                <a:solidFill>
                  <a:srgbClr val="229BEE"/>
                </a:solidFill>
                <a:ea typeface="Pretendard Medium"/>
              </a:rPr>
              <a:t>모델</a:t>
            </a:r>
            <a:r>
              <a:rPr lang="en-US" sz="3199" b="false" i="false" u="none" strike="noStrike">
                <a:solidFill>
                  <a:srgbClr val="229BEE"/>
                </a:solidFill>
                <a:latin typeface="Pretendard Medium"/>
              </a:rPr>
              <a:t> </a:t>
            </a:r>
            <a:r>
              <a:rPr lang="ko-KR" sz="3199" b="false" i="false" u="none" strike="noStrike">
                <a:solidFill>
                  <a:srgbClr val="229BEE"/>
                </a:solidFill>
                <a:ea typeface="Pretendard Medium"/>
              </a:rPr>
              <a:t>배포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2661900" y="4279900"/>
            <a:ext cx="4597400" cy="571500"/>
          </a:xfrm>
          <a:prstGeom prst="rect">
            <a:avLst/>
          </a:prstGeom>
        </p:spPr>
        <p:txBody>
          <a:bodyPr anchor="ctr" rtlCol="false"/>
          <a:lstStyle/>
          <a:p>
            <a:pPr algn="ctr" lvl="0">
              <a:lnSpc>
                <a:spcPct val="116199"/>
              </a:lnSpc>
            </a:pPr>
            <a:r>
              <a:rPr lang="ko-KR" sz="3199" b="false" i="false" u="none" strike="noStrike">
                <a:solidFill>
                  <a:srgbClr val="229BEE"/>
                </a:solidFill>
                <a:ea typeface="Pretendard Medium"/>
              </a:rPr>
              <a:t>상태</a:t>
            </a:r>
            <a:r>
              <a:rPr lang="en-US" sz="3199" b="false" i="false" u="none" strike="noStrike">
                <a:solidFill>
                  <a:srgbClr val="229BEE"/>
                </a:solidFill>
                <a:latin typeface="Pretendard Medium"/>
              </a:rPr>
              <a:t> </a:t>
            </a:r>
            <a:r>
              <a:rPr lang="ko-KR" sz="3199" b="false" i="false" u="none" strike="noStrike">
                <a:solidFill>
                  <a:srgbClr val="229BEE"/>
                </a:solidFill>
                <a:ea typeface="Pretendard Medium"/>
              </a:rPr>
              <a:t>확인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8211800" y="4279900"/>
            <a:ext cx="4597400" cy="571500"/>
          </a:xfrm>
          <a:prstGeom prst="rect">
            <a:avLst/>
          </a:prstGeom>
        </p:spPr>
        <p:txBody>
          <a:bodyPr anchor="ctr" rtlCol="false"/>
          <a:lstStyle/>
          <a:p>
            <a:pPr algn="ctr" lvl="0">
              <a:lnSpc>
                <a:spcPct val="116199"/>
              </a:lnSpc>
            </a:pPr>
            <a:r>
              <a:rPr lang="ko-KR" sz="3199" b="false" i="false" u="none" strike="noStrike">
                <a:solidFill>
                  <a:srgbClr val="229BEE"/>
                </a:solidFill>
                <a:ea typeface="Pretendard Medium"/>
              </a:rPr>
              <a:t>문제</a:t>
            </a:r>
            <a:r>
              <a:rPr lang="en-US" sz="3199" b="false" i="false" u="none" strike="noStrike">
                <a:solidFill>
                  <a:srgbClr val="229BEE"/>
                </a:solidFill>
                <a:latin typeface="Pretendard Medium"/>
              </a:rPr>
              <a:t> </a:t>
            </a:r>
            <a:r>
              <a:rPr lang="ko-KR" sz="3199" b="false" i="false" u="none" strike="noStrike">
                <a:solidFill>
                  <a:srgbClr val="229BEE"/>
                </a:solidFill>
                <a:ea typeface="Pretendard Medium"/>
              </a:rPr>
              <a:t>해결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7213600" y="8051800"/>
            <a:ext cx="4381500" cy="6108700"/>
          </a:xfrm>
          <a:prstGeom prst="rect">
            <a:avLst/>
          </a:prstGeom>
        </p:spPr>
        <p:txBody>
          <a:bodyPr anchor="t" rtlCol="false"/>
          <a:lstStyle/>
          <a:p>
            <a:pPr algn="ctr" lvl="0">
              <a:lnSpc>
                <a:spcPct val="124499"/>
              </a:lnSpc>
            </a:pP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- _plugins/_ml/models/{model_id}/_deploy API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호출</a:t>
            </a:r>
          </a:p>
          <a:p>
            <a:pPr algn="ctr" lvl="0">
              <a:lnSpc>
                <a:spcPct val="124499"/>
              </a:lnSpc>
            </a:pP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-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등록된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모델을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메모리에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로드</a:t>
            </a:r>
          </a:p>
          <a:p>
            <a:pPr algn="ctr" lvl="0">
              <a:lnSpc>
                <a:spcPct val="124499"/>
              </a:lnSpc>
            </a:pP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-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실제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사용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가능한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상태로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전환</a:t>
            </a:r>
          </a:p>
          <a:p>
            <a:pPr algn="ctr" lvl="0">
              <a:lnSpc>
                <a:spcPct val="124499"/>
              </a:lnSpc>
            </a:pP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-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배포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성공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시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task_id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반환</a:t>
            </a:r>
          </a:p>
          <a:p>
            <a:pPr algn="ctr" lvl="0">
              <a:lnSpc>
                <a:spcPct val="124499"/>
              </a:lnSpc>
            </a:pP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-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메모리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부족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시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실패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가능성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있음</a:t>
            </a:r>
          </a:p>
          <a:p>
            <a:pPr algn="ctr" lvl="0">
              <a:lnSpc>
                <a:spcPct val="124499"/>
              </a:lnSpc>
            </a:pP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-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배포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후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바로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사용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가능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2763500" y="8051800"/>
            <a:ext cx="4381500" cy="7226300"/>
          </a:xfrm>
          <a:prstGeom prst="rect">
            <a:avLst/>
          </a:prstGeom>
        </p:spPr>
        <p:txBody>
          <a:bodyPr anchor="t" rtlCol="false"/>
          <a:lstStyle/>
          <a:p>
            <a:pPr algn="ctr" lvl="0">
              <a:lnSpc>
                <a:spcPct val="124499"/>
              </a:lnSpc>
            </a:pP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- _plugins/_ml/tasks/{task_id} API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로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확인</a:t>
            </a:r>
          </a:p>
          <a:p>
            <a:pPr algn="ctr" lvl="0">
              <a:lnSpc>
                <a:spcPct val="124499"/>
              </a:lnSpc>
            </a:pP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-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모델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상태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확인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(CREATED, LOADING, DEPLOYED)</a:t>
            </a:r>
          </a:p>
          <a:p>
            <a:pPr algn="ctr" lvl="0">
              <a:lnSpc>
                <a:spcPct val="124499"/>
              </a:lnSpc>
            </a:pP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- _plugins/_ml/models/_search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로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전체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모델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목록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확인</a:t>
            </a:r>
          </a:p>
          <a:p>
            <a:pPr algn="ctr" lvl="0">
              <a:lnSpc>
                <a:spcPct val="124499"/>
              </a:lnSpc>
            </a:pP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-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모델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메타데이터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확인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가능</a:t>
            </a:r>
          </a:p>
          <a:p>
            <a:pPr algn="ctr" lvl="0">
              <a:lnSpc>
                <a:spcPct val="124499"/>
              </a:lnSpc>
            </a:pP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-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사용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가능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상태는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'DEPLOYED'</a:t>
            </a:r>
          </a:p>
          <a:p>
            <a:pPr algn="ctr" lvl="0">
              <a:lnSpc>
                <a:spcPct val="124499"/>
              </a:lnSpc>
            </a:pP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-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주기적으로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상태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확인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필요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8326100" y="8051800"/>
            <a:ext cx="4381500" cy="6667500"/>
          </a:xfrm>
          <a:prstGeom prst="rect">
            <a:avLst/>
          </a:prstGeom>
        </p:spPr>
        <p:txBody>
          <a:bodyPr anchor="t" rtlCol="false"/>
          <a:lstStyle/>
          <a:p>
            <a:pPr algn="ctr" lvl="0">
              <a:lnSpc>
                <a:spcPct val="124499"/>
              </a:lnSpc>
            </a:pP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-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인터넷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연결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확인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(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모델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다운로드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필요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)</a:t>
            </a:r>
          </a:p>
          <a:p>
            <a:pPr algn="ctr" lvl="0">
              <a:lnSpc>
                <a:spcPct val="124499"/>
              </a:lnSpc>
            </a:pP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-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메모리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부족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시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Docker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메모리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증설</a:t>
            </a:r>
          </a:p>
          <a:p>
            <a:pPr algn="ctr" lvl="0">
              <a:lnSpc>
                <a:spcPct val="124499"/>
              </a:lnSpc>
            </a:pP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-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모델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포맷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불일치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시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호환성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확인</a:t>
            </a:r>
          </a:p>
          <a:p>
            <a:pPr algn="ctr" lvl="0">
              <a:lnSpc>
                <a:spcPct val="124499"/>
              </a:lnSpc>
            </a:pP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-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로그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확인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: docker logs opensearch-node1</a:t>
            </a:r>
          </a:p>
          <a:p>
            <a:pPr algn="ctr" lvl="0">
              <a:lnSpc>
                <a:spcPct val="124499"/>
              </a:lnSpc>
            </a:pP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-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프록시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설정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확인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(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기업망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환경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)</a:t>
            </a:r>
          </a:p>
          <a:p>
            <a:pPr algn="ctr" lvl="0">
              <a:lnSpc>
                <a:spcPct val="124499"/>
              </a:lnSpc>
            </a:pP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-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오프라인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모델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등록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방법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고려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229BEE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381000" y="381000"/>
            <a:ext cx="23622000" cy="12954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511300" y="3644900"/>
            <a:ext cx="5130800" cy="29591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460500" y="8458200"/>
            <a:ext cx="5245100" cy="3403600"/>
          </a:xfrm>
          <a:prstGeom prst="rect">
            <a:avLst/>
          </a:prstGeom>
        </p:spPr>
        <p:txBody>
          <a:bodyPr anchor="t" rtlCol="false"/>
          <a:lstStyle/>
          <a:p>
            <a:pPr algn="ctr" lvl="0">
              <a:lnSpc>
                <a:spcPct val="128650"/>
              </a:lnSpc>
            </a:pP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-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숫자들의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배열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(array)</a:t>
            </a:r>
          </a:p>
          <a:p>
            <a:pPr algn="ctr" lvl="0">
              <a:lnSpc>
                <a:spcPct val="128650"/>
              </a:lnSpc>
            </a:pP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-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예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: [0.1, -0.5, 0.8, ...]</a:t>
            </a:r>
          </a:p>
          <a:p>
            <a:pPr algn="ctr" lvl="0">
              <a:lnSpc>
                <a:spcPct val="128650"/>
              </a:lnSpc>
            </a:pP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-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방향과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크기를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가진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수학적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개념</a:t>
            </a:r>
          </a:p>
          <a:p>
            <a:pPr algn="ctr" lvl="0">
              <a:lnSpc>
                <a:spcPct val="128650"/>
              </a:lnSpc>
            </a:pP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-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컴퓨터가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이해할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수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있는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형태</a:t>
            </a:r>
          </a:p>
          <a:p>
            <a:pPr algn="ctr" lvl="0">
              <a:lnSpc>
                <a:spcPct val="128650"/>
              </a:lnSpc>
            </a:pP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-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텍스트를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숫자로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표현하는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방법</a:t>
            </a:r>
          </a:p>
          <a:p>
            <a:pPr algn="ctr" lvl="0">
              <a:lnSpc>
                <a:spcPct val="128650"/>
              </a:lnSpc>
            </a:pP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-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계산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가능한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데이터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구조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447800" y="7518400"/>
            <a:ext cx="5257800" cy="596900"/>
          </a:xfrm>
          <a:prstGeom prst="rect">
            <a:avLst/>
          </a:prstGeom>
        </p:spPr>
        <p:txBody>
          <a:bodyPr anchor="b" rtlCol="false" lIns="0" tIns="0" rIns="0" bIns="6392"/>
          <a:lstStyle/>
          <a:p>
            <a:pPr algn="ctr" lvl="0">
              <a:lnSpc>
                <a:spcPct val="113710"/>
              </a:lnSpc>
            </a:pPr>
            <a:r>
              <a:rPr lang="ko-KR" sz="3354" b="false" i="false" u="none" strike="noStrike">
                <a:solidFill>
                  <a:srgbClr val="229BEE"/>
                </a:solidFill>
                <a:ea typeface="Pretendard Medium"/>
              </a:rPr>
              <a:t>벡터</a:t>
            </a:r>
            <a:r>
              <a:rPr lang="en-US" sz="3354" b="false" i="false" u="none" strike="noStrike">
                <a:solidFill>
                  <a:srgbClr val="229BEE"/>
                </a:solidFill>
                <a:latin typeface="Pretendard Medium"/>
              </a:rPr>
              <a:t>(Vector)</a:t>
            </a:r>
            <a:r>
              <a:rPr lang="ko-KR" sz="3354" b="false" i="false" u="none" strike="noStrike">
                <a:solidFill>
                  <a:srgbClr val="229BEE"/>
                </a:solidFill>
                <a:ea typeface="Pretendard Medium"/>
              </a:rPr>
              <a:t>란</a:t>
            </a:r>
            <a:r>
              <a:rPr lang="en-US" sz="3354" b="false" i="false" u="none" strike="noStrike">
                <a:solidFill>
                  <a:srgbClr val="229BEE"/>
                </a:solidFill>
                <a:latin typeface="Pretendard Medium"/>
              </a:rPr>
              <a:t>?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333500" y="2679700"/>
            <a:ext cx="21704300" cy="381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536700" y="889000"/>
            <a:ext cx="21310600" cy="1422400"/>
          </a:xfrm>
          <a:prstGeom prst="rect">
            <a:avLst/>
          </a:prstGeom>
        </p:spPr>
        <p:txBody>
          <a:bodyPr anchor="ctr" rtlCol="false" lIns="0" tIns="101600" rIns="0" bIns="101600"/>
          <a:lstStyle/>
          <a:p>
            <a:pPr algn="ctr" lvl="0">
              <a:lnSpc>
                <a:spcPct val="99600"/>
              </a:lnSpc>
            </a:pPr>
            <a:r>
              <a:rPr lang="ko-KR" sz="8000" b="false" i="false" u="none" strike="noStrike">
                <a:solidFill>
                  <a:srgbClr val="4D4D4D"/>
                </a:solidFill>
                <a:ea typeface="Pretendard Medium"/>
              </a:rPr>
              <a:t>벡터</a:t>
            </a:r>
            <a:r>
              <a:rPr lang="en-US" sz="8000" b="false" i="false" u="none" strike="noStrike">
                <a:solidFill>
                  <a:srgbClr val="4D4D4D"/>
                </a:solidFill>
                <a:latin typeface="Pretendard Medium"/>
              </a:rPr>
              <a:t> </a:t>
            </a:r>
            <a:r>
              <a:rPr lang="ko-KR" sz="8000" b="false" i="false" u="none" strike="noStrike">
                <a:solidFill>
                  <a:srgbClr val="4D4D4D"/>
                </a:solidFill>
                <a:ea typeface="Pretendard Medium"/>
              </a:rPr>
              <a:t>변환</a:t>
            </a:r>
            <a:r>
              <a:rPr lang="en-US" sz="8000" b="false" i="false" u="none" strike="noStrike">
                <a:solidFill>
                  <a:srgbClr val="4D4D4D"/>
                </a:solidFill>
                <a:latin typeface="Pretendard Medium"/>
              </a:rPr>
              <a:t>: </a:t>
            </a:r>
            <a:r>
              <a:rPr lang="ko-KR" sz="8000" b="false" i="false" u="none" strike="noStrike">
                <a:solidFill>
                  <a:srgbClr val="4D4D4D"/>
                </a:solidFill>
                <a:ea typeface="Pretendard Medium"/>
              </a:rPr>
              <a:t>텍스트를</a:t>
            </a:r>
            <a:r>
              <a:rPr lang="en-US" sz="8000" b="false" i="false" u="none" strike="noStrike">
                <a:solidFill>
                  <a:srgbClr val="4D4D4D"/>
                </a:solidFill>
                <a:latin typeface="Pretendard Medium"/>
              </a:rPr>
              <a:t> </a:t>
            </a:r>
            <a:r>
              <a:rPr lang="ko-KR" sz="8000" b="false" i="false" u="none" strike="noStrike">
                <a:solidFill>
                  <a:srgbClr val="4D4D4D"/>
                </a:solidFill>
                <a:ea typeface="Pretendard Medium"/>
              </a:rPr>
              <a:t>숫자로</a:t>
            </a:r>
            <a:r>
              <a:rPr lang="en-US" sz="8000" b="false" i="false" u="none" strike="noStrike">
                <a:solidFill>
                  <a:srgbClr val="4D4D4D"/>
                </a:solidFill>
                <a:latin typeface="Pretendard Medium"/>
              </a:rPr>
              <a:t> (1)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6985000" y="3644900"/>
            <a:ext cx="5130800" cy="29591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6921500" y="8458200"/>
            <a:ext cx="5245100" cy="5143500"/>
          </a:xfrm>
          <a:prstGeom prst="rect">
            <a:avLst/>
          </a:prstGeom>
        </p:spPr>
        <p:txBody>
          <a:bodyPr anchor="t" rtlCol="false"/>
          <a:lstStyle/>
          <a:p>
            <a:pPr algn="ctr" lvl="0">
              <a:lnSpc>
                <a:spcPct val="128650"/>
              </a:lnSpc>
            </a:pP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-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텍스트를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벡터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공간에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매핑하는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과정</a:t>
            </a:r>
          </a:p>
          <a:p>
            <a:pPr algn="ctr" lvl="0">
              <a:lnSpc>
                <a:spcPct val="128650"/>
              </a:lnSpc>
            </a:pP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-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단어나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문장의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의미를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수치화</a:t>
            </a:r>
          </a:p>
          <a:p>
            <a:pPr algn="ctr" lvl="0">
              <a:lnSpc>
                <a:spcPct val="128650"/>
              </a:lnSpc>
            </a:pP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-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비슷한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의미는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비슷한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벡터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값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가짐</a:t>
            </a:r>
          </a:p>
          <a:p>
            <a:pPr algn="ctr" lvl="0">
              <a:lnSpc>
                <a:spcPct val="128650"/>
              </a:lnSpc>
            </a:pP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-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자연어를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기계가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이해할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수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있게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변환</a:t>
            </a:r>
          </a:p>
          <a:p>
            <a:pPr algn="ctr" lvl="0">
              <a:lnSpc>
                <a:spcPct val="128650"/>
              </a:lnSpc>
            </a:pP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-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딥러닝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모델로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생성</a:t>
            </a:r>
          </a:p>
          <a:p>
            <a:pPr algn="ctr" lvl="0">
              <a:lnSpc>
                <a:spcPct val="128650"/>
              </a:lnSpc>
            </a:pP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-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문맥을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고려한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표현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방식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921500" y="7518400"/>
            <a:ext cx="5257800" cy="596900"/>
          </a:xfrm>
          <a:prstGeom prst="rect">
            <a:avLst/>
          </a:prstGeom>
        </p:spPr>
        <p:txBody>
          <a:bodyPr anchor="b" rtlCol="false" lIns="0" tIns="0" rIns="0" bIns="6392"/>
          <a:lstStyle/>
          <a:p>
            <a:pPr algn="ctr" lvl="0">
              <a:lnSpc>
                <a:spcPct val="113710"/>
              </a:lnSpc>
            </a:pPr>
            <a:r>
              <a:rPr lang="ko-KR" sz="3354" b="false" i="false" u="none" strike="noStrike">
                <a:solidFill>
                  <a:srgbClr val="229BEE"/>
                </a:solidFill>
                <a:ea typeface="Pretendard Medium"/>
              </a:rPr>
              <a:t>임베딩</a:t>
            </a:r>
            <a:r>
              <a:rPr lang="en-US" sz="3354" b="false" i="false" u="none" strike="noStrike">
                <a:solidFill>
                  <a:srgbClr val="229BEE"/>
                </a:solidFill>
                <a:latin typeface="Pretendard Medium"/>
              </a:rPr>
              <a:t>(Embedding)</a:t>
            </a:r>
          </a:p>
        </p:txBody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2446000" y="3644900"/>
            <a:ext cx="5130800" cy="2959100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12395200" y="8458200"/>
            <a:ext cx="5245100" cy="4559300"/>
          </a:xfrm>
          <a:prstGeom prst="rect">
            <a:avLst/>
          </a:prstGeom>
        </p:spPr>
        <p:txBody>
          <a:bodyPr anchor="t" rtlCol="false"/>
          <a:lstStyle/>
          <a:p>
            <a:pPr algn="ctr" lvl="0">
              <a:lnSpc>
                <a:spcPct val="128650"/>
              </a:lnSpc>
            </a:pP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-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비슷한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단어는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벡터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공간에서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가까움</a:t>
            </a:r>
          </a:p>
          <a:p>
            <a:pPr algn="ctr" lvl="0">
              <a:lnSpc>
                <a:spcPct val="128650"/>
              </a:lnSpc>
            </a:pP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- '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사과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'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와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'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배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'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는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'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컴퓨터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'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보다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가까움</a:t>
            </a:r>
          </a:p>
          <a:p>
            <a:pPr algn="ctr" lvl="0">
              <a:lnSpc>
                <a:spcPct val="128650"/>
              </a:lnSpc>
            </a:pP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-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벡터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간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거리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=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의미적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유사도</a:t>
            </a:r>
          </a:p>
          <a:p>
            <a:pPr algn="ctr" lvl="0">
              <a:lnSpc>
                <a:spcPct val="128650"/>
              </a:lnSpc>
            </a:pP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-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코사인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유사도로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계산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가능</a:t>
            </a:r>
          </a:p>
          <a:p>
            <a:pPr algn="ctr" lvl="0">
              <a:lnSpc>
                <a:spcPct val="128650"/>
              </a:lnSpc>
            </a:pP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-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수학적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연산으로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의미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관계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표현</a:t>
            </a:r>
          </a:p>
          <a:p>
            <a:pPr algn="ctr" lvl="0">
              <a:lnSpc>
                <a:spcPct val="128650"/>
              </a:lnSpc>
            </a:pP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-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예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: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왕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-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남자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+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여자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=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여왕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382500" y="7518400"/>
            <a:ext cx="5257800" cy="596900"/>
          </a:xfrm>
          <a:prstGeom prst="rect">
            <a:avLst/>
          </a:prstGeom>
        </p:spPr>
        <p:txBody>
          <a:bodyPr anchor="b" rtlCol="false" lIns="0" tIns="0" rIns="0" bIns="6392"/>
          <a:lstStyle/>
          <a:p>
            <a:pPr algn="ctr" lvl="0">
              <a:lnSpc>
                <a:spcPct val="113710"/>
              </a:lnSpc>
            </a:pPr>
            <a:r>
              <a:rPr lang="ko-KR" sz="3354" b="false" i="false" u="none" strike="noStrike">
                <a:solidFill>
                  <a:srgbClr val="229BEE"/>
                </a:solidFill>
                <a:ea typeface="Pretendard Medium"/>
              </a:rPr>
              <a:t>벡터</a:t>
            </a:r>
            <a:r>
              <a:rPr lang="en-US" sz="3354" b="false" i="false" u="none" strike="noStrike">
                <a:solidFill>
                  <a:srgbClr val="229BEE"/>
                </a:solidFill>
                <a:latin typeface="Pretendard Medium"/>
              </a:rPr>
              <a:t> </a:t>
            </a:r>
            <a:r>
              <a:rPr lang="ko-KR" sz="3354" b="false" i="false" u="none" strike="noStrike">
                <a:solidFill>
                  <a:srgbClr val="229BEE"/>
                </a:solidFill>
                <a:ea typeface="Pretendard Medium"/>
              </a:rPr>
              <a:t>공간의</a:t>
            </a:r>
            <a:r>
              <a:rPr lang="en-US" sz="3354" b="false" i="false" u="none" strike="noStrike">
                <a:solidFill>
                  <a:srgbClr val="229BEE"/>
                </a:solidFill>
                <a:latin typeface="Pretendard Medium"/>
              </a:rPr>
              <a:t> </a:t>
            </a:r>
            <a:r>
              <a:rPr lang="ko-KR" sz="3354" b="false" i="false" u="none" strike="noStrike">
                <a:solidFill>
                  <a:srgbClr val="229BEE"/>
                </a:solidFill>
                <a:ea typeface="Pretendard Medium"/>
              </a:rPr>
              <a:t>의미</a:t>
            </a:r>
          </a:p>
        </p:txBody>
      </p:sp>
      <p:pic>
        <p:nvPicPr>
          <p:cNvPr name="Picture 14" id="14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7919700" y="3644900"/>
            <a:ext cx="5130800" cy="2959100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17856200" y="8458200"/>
            <a:ext cx="5245100" cy="3403600"/>
          </a:xfrm>
          <a:prstGeom prst="rect">
            <a:avLst/>
          </a:prstGeom>
        </p:spPr>
        <p:txBody>
          <a:bodyPr anchor="t" rtlCol="false"/>
          <a:lstStyle/>
          <a:p>
            <a:pPr algn="ctr" lvl="0">
              <a:lnSpc>
                <a:spcPct val="128650"/>
              </a:lnSpc>
            </a:pP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-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벡터의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각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요소는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의미의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한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측면</a:t>
            </a:r>
          </a:p>
          <a:p>
            <a:pPr algn="ctr" lvl="0">
              <a:lnSpc>
                <a:spcPct val="128650"/>
              </a:lnSpc>
            </a:pP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-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차원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수가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많을수록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표현력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증가</a:t>
            </a:r>
          </a:p>
          <a:p>
            <a:pPr algn="ctr" lvl="0">
              <a:lnSpc>
                <a:spcPct val="128650"/>
              </a:lnSpc>
            </a:pP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-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일반적으로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100~1000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차원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사용</a:t>
            </a:r>
          </a:p>
          <a:p>
            <a:pPr algn="ctr" lvl="0">
              <a:lnSpc>
                <a:spcPct val="128650"/>
              </a:lnSpc>
            </a:pP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-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예제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모델은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384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차원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사용</a:t>
            </a:r>
          </a:p>
          <a:p>
            <a:pPr algn="ctr" lvl="0">
              <a:lnSpc>
                <a:spcPct val="128650"/>
              </a:lnSpc>
            </a:pP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-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차원이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클수록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저장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공간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증가</a:t>
            </a:r>
          </a:p>
          <a:p>
            <a:pPr algn="ctr" lvl="0">
              <a:lnSpc>
                <a:spcPct val="128650"/>
              </a:lnSpc>
            </a:pP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-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차원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축소로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효율성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개선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가능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7856200" y="7518400"/>
            <a:ext cx="5257800" cy="596900"/>
          </a:xfrm>
          <a:prstGeom prst="rect">
            <a:avLst/>
          </a:prstGeom>
        </p:spPr>
        <p:txBody>
          <a:bodyPr anchor="b" rtlCol="false" lIns="0" tIns="0" rIns="0" bIns="6392"/>
          <a:lstStyle/>
          <a:p>
            <a:pPr algn="ctr" lvl="0">
              <a:lnSpc>
                <a:spcPct val="113710"/>
              </a:lnSpc>
            </a:pPr>
            <a:r>
              <a:rPr lang="ko-KR" sz="3354" b="false" i="false" u="none" strike="noStrike">
                <a:solidFill>
                  <a:srgbClr val="229BEE"/>
                </a:solidFill>
                <a:ea typeface="Pretendard Medium"/>
              </a:rPr>
              <a:t>벡터</a:t>
            </a:r>
            <a:r>
              <a:rPr lang="en-US" sz="3354" b="false" i="false" u="none" strike="noStrike">
                <a:solidFill>
                  <a:srgbClr val="229BEE"/>
                </a:solidFill>
                <a:latin typeface="Pretendard Medium"/>
              </a:rPr>
              <a:t> </a:t>
            </a:r>
            <a:r>
              <a:rPr lang="ko-KR" sz="3354" b="false" i="false" u="none" strike="noStrike">
                <a:solidFill>
                  <a:srgbClr val="229BEE"/>
                </a:solidFill>
                <a:ea typeface="Pretendard Medium"/>
              </a:rPr>
              <a:t>차원의</a:t>
            </a:r>
            <a:r>
              <a:rPr lang="en-US" sz="3354" b="false" i="false" u="none" strike="noStrike">
                <a:solidFill>
                  <a:srgbClr val="229BEE"/>
                </a:solidFill>
                <a:latin typeface="Pretendard Medium"/>
              </a:rPr>
              <a:t> </a:t>
            </a:r>
            <a:r>
              <a:rPr lang="ko-KR" sz="3354" b="false" i="false" u="none" strike="noStrike">
                <a:solidFill>
                  <a:srgbClr val="229BEE"/>
                </a:solidFill>
                <a:ea typeface="Pretendard Medium"/>
              </a:rPr>
              <a:t>이해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229BEE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381000" y="381000"/>
            <a:ext cx="23622000" cy="12954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 rot="0">
            <a:off x="1993900" y="5130800"/>
            <a:ext cx="11455400" cy="381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2161500" y="0"/>
            <a:ext cx="889000" cy="1295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4122400" y="1828800"/>
            <a:ext cx="8483600" cy="100584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993900" y="1828800"/>
            <a:ext cx="11760200" cy="2832100"/>
          </a:xfrm>
          <a:prstGeom prst="rect">
            <a:avLst/>
          </a:prstGeom>
        </p:spPr>
        <p:txBody>
          <a:bodyPr anchor="b" rtlCol="false" lIns="0" tIns="0" rIns="0" bIns="5588"/>
          <a:lstStyle/>
          <a:p>
            <a:pPr algn="l" lvl="0">
              <a:lnSpc>
                <a:spcPct val="115287"/>
              </a:lnSpc>
            </a:pPr>
            <a:r>
              <a:rPr lang="ko-KR" sz="8000" b="false" i="false" u="none" strike="noStrike">
                <a:solidFill>
                  <a:srgbClr val="4D4D4D"/>
                </a:solidFill>
                <a:ea typeface="Pretendard Medium"/>
              </a:rPr>
              <a:t>벡터</a:t>
            </a:r>
            <a:r>
              <a:rPr lang="en-US" sz="8000" b="false" i="false" u="none" strike="noStrike">
                <a:solidFill>
                  <a:srgbClr val="4D4D4D"/>
                </a:solidFill>
                <a:latin typeface="Pretendard Medium"/>
              </a:rPr>
              <a:t> </a:t>
            </a:r>
            <a:r>
              <a:rPr lang="ko-KR" sz="8000" b="false" i="false" u="none" strike="noStrike">
                <a:solidFill>
                  <a:srgbClr val="4D4D4D"/>
                </a:solidFill>
                <a:ea typeface="Pretendard Medium"/>
              </a:rPr>
              <a:t>변환</a:t>
            </a:r>
            <a:r>
              <a:rPr lang="en-US" sz="8000" b="false" i="false" u="none" strike="noStrike">
                <a:solidFill>
                  <a:srgbClr val="4D4D4D"/>
                </a:solidFill>
                <a:latin typeface="Pretendard Medium"/>
              </a:rPr>
              <a:t>: </a:t>
            </a:r>
            <a:r>
              <a:rPr lang="ko-KR" sz="8000" b="false" i="false" u="none" strike="noStrike">
                <a:solidFill>
                  <a:srgbClr val="4D4D4D"/>
                </a:solidFill>
                <a:ea typeface="Pretendard Medium"/>
              </a:rPr>
              <a:t>텍스트를</a:t>
            </a:r>
            <a:r>
              <a:rPr lang="en-US" sz="8000" b="false" i="false" u="none" strike="noStrike">
                <a:solidFill>
                  <a:srgbClr val="4D4D4D"/>
                </a:solidFill>
                <a:latin typeface="Pretendard Medium"/>
              </a:rPr>
              <a:t> </a:t>
            </a:r>
            <a:r>
              <a:rPr lang="ko-KR" sz="8000" b="false" i="false" u="none" strike="noStrike">
                <a:solidFill>
                  <a:srgbClr val="4D4D4D"/>
                </a:solidFill>
                <a:ea typeface="Pretendard Medium"/>
              </a:rPr>
              <a:t>숫자로</a:t>
            </a:r>
            <a:r>
              <a:rPr lang="en-US" sz="8000" b="false" i="false" u="none" strike="noStrike">
                <a:solidFill>
                  <a:srgbClr val="4D4D4D"/>
                </a:solidFill>
                <a:latin typeface="Pretendard Medium"/>
              </a:rPr>
              <a:t> (2)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993900" y="7378700"/>
            <a:ext cx="11582400" cy="6781800"/>
          </a:xfrm>
          <a:prstGeom prst="rect">
            <a:avLst/>
          </a:prstGeom>
        </p:spPr>
        <p:txBody>
          <a:bodyPr anchor="t" rtlCol="false" lIns="0" tIns="2235" rIns="0" bIns="0"/>
          <a:lstStyle/>
          <a:p>
            <a:pPr algn="l" lvl="0">
              <a:lnSpc>
                <a:spcPct val="115287"/>
              </a:lnSpc>
            </a:pPr>
            <a:r>
              <a:rPr lang="en-US" sz="3200" b="false" i="false" u="none" strike="noStrike">
                <a:solidFill>
                  <a:srgbClr val="4D4D4D"/>
                </a:solidFill>
                <a:latin typeface="Pretendard Light"/>
              </a:rPr>
              <a:t>- OpenSearch</a:t>
            </a:r>
            <a:r>
              <a:rPr lang="ko-KR" sz="3200" b="false" i="false" u="none" strike="noStrike">
                <a:solidFill>
                  <a:srgbClr val="4D4D4D"/>
                </a:solidFill>
                <a:ea typeface="Pretendard Light"/>
              </a:rPr>
              <a:t>의</a:t>
            </a:r>
            <a:r>
              <a:rPr lang="en-US" sz="3200" b="false" i="false" u="none" strike="noStrike">
                <a:solidFill>
                  <a:srgbClr val="4D4D4D"/>
                </a:solidFill>
                <a:latin typeface="Pretendard Light"/>
              </a:rPr>
              <a:t> _predict API</a:t>
            </a:r>
            <a:r>
              <a:rPr lang="ko-KR" sz="3200" b="false" i="false" u="none" strike="noStrike">
                <a:solidFill>
                  <a:srgbClr val="4D4D4D"/>
                </a:solidFill>
                <a:ea typeface="Pretendard Light"/>
              </a:rPr>
              <a:t>를</a:t>
            </a:r>
            <a:r>
              <a:rPr lang="en-US" sz="3200" b="false" i="false" u="none" strike="noStrike">
                <a:solidFill>
                  <a:srgbClr val="4D4D4D"/>
                </a:solidFill>
                <a:latin typeface="Pretendard Light"/>
              </a:rPr>
              <a:t> </a:t>
            </a:r>
            <a:r>
              <a:rPr lang="ko-KR" sz="3200" b="false" i="false" u="none" strike="noStrike">
                <a:solidFill>
                  <a:srgbClr val="4D4D4D"/>
                </a:solidFill>
                <a:ea typeface="Pretendard Light"/>
              </a:rPr>
              <a:t>사용하여</a:t>
            </a:r>
            <a:r>
              <a:rPr lang="en-US" sz="3200" b="false" i="false" u="none" strike="noStrike">
                <a:solidFill>
                  <a:srgbClr val="4D4D4D"/>
                </a:solidFill>
                <a:latin typeface="Pretendard Light"/>
              </a:rPr>
              <a:t> </a:t>
            </a:r>
            <a:r>
              <a:rPr lang="ko-KR" sz="3200" b="false" i="false" u="none" strike="noStrike">
                <a:solidFill>
                  <a:srgbClr val="4D4D4D"/>
                </a:solidFill>
                <a:ea typeface="Pretendard Light"/>
              </a:rPr>
              <a:t>텍스트를</a:t>
            </a:r>
            <a:r>
              <a:rPr lang="en-US" sz="3200" b="false" i="false" u="none" strike="noStrike">
                <a:solidFill>
                  <a:srgbClr val="4D4D4D"/>
                </a:solidFill>
                <a:latin typeface="Pretendard Light"/>
              </a:rPr>
              <a:t> </a:t>
            </a:r>
            <a:r>
              <a:rPr lang="ko-KR" sz="3200" b="false" i="false" u="none" strike="noStrike">
                <a:solidFill>
                  <a:srgbClr val="4D4D4D"/>
                </a:solidFill>
                <a:ea typeface="Pretendard Light"/>
              </a:rPr>
              <a:t>벡터로</a:t>
            </a:r>
            <a:r>
              <a:rPr lang="en-US" sz="3200" b="false" i="false" u="none" strike="noStrike">
                <a:solidFill>
                  <a:srgbClr val="4D4D4D"/>
                </a:solidFill>
                <a:latin typeface="Pretendard Light"/>
              </a:rPr>
              <a:t> </a:t>
            </a:r>
            <a:r>
              <a:rPr lang="ko-KR" sz="3200" b="false" i="false" u="none" strike="noStrike">
                <a:solidFill>
                  <a:srgbClr val="4D4D4D"/>
                </a:solidFill>
                <a:ea typeface="Pretendard Light"/>
              </a:rPr>
              <a:t>변환할</a:t>
            </a:r>
            <a:r>
              <a:rPr lang="en-US" sz="3200" b="false" i="false" u="none" strike="noStrike">
                <a:solidFill>
                  <a:srgbClr val="4D4D4D"/>
                </a:solidFill>
                <a:latin typeface="Pretendard Light"/>
              </a:rPr>
              <a:t> </a:t>
            </a:r>
            <a:r>
              <a:rPr lang="ko-KR" sz="3200" b="false" i="false" u="none" strike="noStrike">
                <a:solidFill>
                  <a:srgbClr val="4D4D4D"/>
                </a:solidFill>
                <a:ea typeface="Pretendard Light"/>
              </a:rPr>
              <a:t>수</a:t>
            </a:r>
            <a:r>
              <a:rPr lang="en-US" sz="3200" b="false" i="false" u="none" strike="noStrike">
                <a:solidFill>
                  <a:srgbClr val="4D4D4D"/>
                </a:solidFill>
                <a:latin typeface="Pretendard Light"/>
              </a:rPr>
              <a:t> </a:t>
            </a:r>
            <a:r>
              <a:rPr lang="ko-KR" sz="3200" b="false" i="false" u="none" strike="noStrike">
                <a:solidFill>
                  <a:srgbClr val="4D4D4D"/>
                </a:solidFill>
                <a:ea typeface="Pretendard Light"/>
              </a:rPr>
              <a:t>있습니다</a:t>
            </a:r>
            <a:r>
              <a:rPr lang="en-US" sz="3200" b="false" i="false" u="none" strike="noStrike">
                <a:solidFill>
                  <a:srgbClr val="4D4D4D"/>
                </a:solidFill>
                <a:latin typeface="Pretendard Light"/>
              </a:rPr>
              <a:t>.</a:t>
            </a:r>
          </a:p>
          <a:p>
            <a:pPr algn="l" lvl="0">
              <a:lnSpc>
                <a:spcPct val="115287"/>
              </a:lnSpc>
            </a:pPr>
            <a:r>
              <a:rPr lang="en" sz="3200" b="false" i="false" u="none" strike="noStrike">
                <a:solidFill>
                  <a:srgbClr val="4D4D4D"/>
                </a:solidFill>
                <a:latin typeface="Pretendard Light"/>
              </a:rPr>
              <a:t/>
            </a:r>
          </a:p>
          <a:p>
            <a:pPr algn="l" lvl="0">
              <a:lnSpc>
                <a:spcPct val="115287"/>
              </a:lnSpc>
            </a:pPr>
            <a:r>
              <a:rPr lang="en-US" sz="3200" b="false" i="false" u="none" strike="noStrike">
                <a:solidFill>
                  <a:srgbClr val="4D4D4D"/>
                </a:solidFill>
                <a:latin typeface="Pretendard Light"/>
              </a:rPr>
              <a:t>- </a:t>
            </a:r>
            <a:r>
              <a:rPr lang="ko-KR" sz="3200" b="false" i="false" u="none" strike="noStrike">
                <a:solidFill>
                  <a:srgbClr val="4D4D4D"/>
                </a:solidFill>
                <a:ea typeface="Pretendard Light"/>
              </a:rPr>
              <a:t>예시</a:t>
            </a:r>
            <a:r>
              <a:rPr lang="en-US" sz="3200" b="false" i="false" u="none" strike="noStrike">
                <a:solidFill>
                  <a:srgbClr val="4D4D4D"/>
                </a:solidFill>
                <a:latin typeface="Pretendard Light"/>
              </a:rPr>
              <a:t> API </a:t>
            </a:r>
            <a:r>
              <a:rPr lang="ko-KR" sz="3200" b="false" i="false" u="none" strike="noStrike">
                <a:solidFill>
                  <a:srgbClr val="4D4D4D"/>
                </a:solidFill>
                <a:ea typeface="Pretendard Light"/>
              </a:rPr>
              <a:t>호출</a:t>
            </a:r>
            <a:r>
              <a:rPr lang="en-US" sz="3200" b="false" i="false" u="none" strike="noStrike">
                <a:solidFill>
                  <a:srgbClr val="4D4D4D"/>
                </a:solidFill>
                <a:latin typeface="Pretendard Light"/>
              </a:rPr>
              <a:t> </a:t>
            </a:r>
            <a:r>
              <a:rPr lang="ko-KR" sz="3200" b="false" i="false" u="none" strike="noStrike">
                <a:solidFill>
                  <a:srgbClr val="4D4D4D"/>
                </a:solidFill>
                <a:ea typeface="Pretendard Light"/>
              </a:rPr>
              <a:t>방법</a:t>
            </a:r>
            <a:r>
              <a:rPr lang="en-US" sz="3200" b="false" i="false" u="none" strike="noStrike">
                <a:solidFill>
                  <a:srgbClr val="4D4D4D"/>
                </a:solidFill>
                <a:latin typeface="Pretendard Light"/>
              </a:rPr>
              <a:t>:</a:t>
            </a:r>
          </a:p>
          <a:p>
            <a:pPr algn="l" lvl="0">
              <a:lnSpc>
                <a:spcPct val="115287"/>
              </a:lnSpc>
            </a:pPr>
            <a:r>
              <a:rPr lang="en" sz="3200" b="false" i="false" u="none" strike="noStrike">
                <a:solidFill>
                  <a:srgbClr val="4D4D4D"/>
                </a:solidFill>
                <a:latin typeface="Pretendard Light"/>
              </a:rPr>
              <a:t>  POST /_plugins/_ml/_predict/text_embedding/{model_id}</a:t>
            </a:r>
          </a:p>
          <a:p>
            <a:pPr algn="l" lvl="0">
              <a:lnSpc>
                <a:spcPct val="115287"/>
              </a:lnSpc>
            </a:pPr>
            <a:r>
              <a:rPr lang="en-US" sz="3200" b="false" i="false" u="none" strike="noStrike">
                <a:solidFill>
                  <a:srgbClr val="4D4D4D"/>
                </a:solidFill>
                <a:latin typeface="Pretendard Light"/>
              </a:rPr>
              <a:t>  {text_docs:[ </a:t>
            </a:r>
            <a:r>
              <a:rPr lang="ko-KR" sz="3200" b="false" i="false" u="none" strike="noStrike">
                <a:solidFill>
                  <a:srgbClr val="4D4D4D"/>
                </a:solidFill>
                <a:ea typeface="Pretendard Light"/>
              </a:rPr>
              <a:t>오늘</a:t>
            </a:r>
            <a:r>
              <a:rPr lang="en-US" sz="3200" b="false" i="false" u="none" strike="noStrike">
                <a:solidFill>
                  <a:srgbClr val="4D4D4D"/>
                </a:solidFill>
                <a:latin typeface="Pretendard Light"/>
              </a:rPr>
              <a:t> </a:t>
            </a:r>
            <a:r>
              <a:rPr lang="ko-KR" sz="3200" b="false" i="false" u="none" strike="noStrike">
                <a:solidFill>
                  <a:srgbClr val="4D4D4D"/>
                </a:solidFill>
                <a:ea typeface="Pretendard Light"/>
              </a:rPr>
              <a:t>날씨가</a:t>
            </a:r>
            <a:r>
              <a:rPr lang="en-US" sz="3200" b="false" i="false" u="none" strike="noStrike">
                <a:solidFill>
                  <a:srgbClr val="4D4D4D"/>
                </a:solidFill>
                <a:latin typeface="Pretendard Light"/>
              </a:rPr>
              <a:t> </a:t>
            </a:r>
            <a:r>
              <a:rPr lang="ko-KR" sz="3200" b="false" i="false" u="none" strike="noStrike">
                <a:solidFill>
                  <a:srgbClr val="4D4D4D"/>
                </a:solidFill>
                <a:ea typeface="Pretendard Light"/>
              </a:rPr>
              <a:t>참</a:t>
            </a:r>
            <a:r>
              <a:rPr lang="en-US" sz="3200" b="false" i="false" u="none" strike="noStrike">
                <a:solidFill>
                  <a:srgbClr val="4D4D4D"/>
                </a:solidFill>
                <a:latin typeface="Pretendard Light"/>
              </a:rPr>
              <a:t> </a:t>
            </a:r>
            <a:r>
              <a:rPr lang="ko-KR" sz="3200" b="false" i="false" u="none" strike="noStrike">
                <a:solidFill>
                  <a:srgbClr val="4D4D4D"/>
                </a:solidFill>
                <a:ea typeface="Pretendard Light"/>
              </a:rPr>
              <a:t>좋네요</a:t>
            </a:r>
            <a:r>
              <a:rPr lang="en-US" sz="3200" b="false" i="false" u="none" strike="noStrike">
                <a:solidFill>
                  <a:srgbClr val="4D4D4D"/>
                </a:solidFill>
                <a:latin typeface="Pretendard Light"/>
              </a:rPr>
              <a:t> ]}</a:t>
            </a:r>
          </a:p>
          <a:p>
            <a:pPr algn="l" lvl="0">
              <a:lnSpc>
                <a:spcPct val="115287"/>
              </a:lnSpc>
            </a:pPr>
            <a:r>
              <a:rPr lang="en" sz="3200" b="false" i="false" u="none" strike="noStrike">
                <a:solidFill>
                  <a:srgbClr val="4D4D4D"/>
                </a:solidFill>
                <a:latin typeface="Pretendard Light"/>
              </a:rPr>
              <a:t/>
            </a:r>
          </a:p>
          <a:p>
            <a:pPr algn="l" lvl="0">
              <a:lnSpc>
                <a:spcPct val="115287"/>
              </a:lnSpc>
            </a:pPr>
            <a:r>
              <a:rPr lang="en-US" sz="3200" b="false" i="false" u="none" strike="noStrike">
                <a:solidFill>
                  <a:srgbClr val="4D4D4D"/>
                </a:solidFill>
                <a:latin typeface="Pretendard Light"/>
              </a:rPr>
              <a:t>- </a:t>
            </a:r>
            <a:r>
              <a:rPr lang="ko-KR" sz="3200" b="false" i="false" u="none" strike="noStrike">
                <a:solidFill>
                  <a:srgbClr val="4D4D4D"/>
                </a:solidFill>
                <a:ea typeface="Pretendard Light"/>
              </a:rPr>
              <a:t>결과로</a:t>
            </a:r>
            <a:r>
              <a:rPr lang="en-US" sz="3200" b="false" i="false" u="none" strike="noStrike">
                <a:solidFill>
                  <a:srgbClr val="4D4D4D"/>
                </a:solidFill>
                <a:latin typeface="Pretendard Light"/>
              </a:rPr>
              <a:t> 384</a:t>
            </a:r>
            <a:r>
              <a:rPr lang="ko-KR" sz="3200" b="false" i="false" u="none" strike="noStrike">
                <a:solidFill>
                  <a:srgbClr val="4D4D4D"/>
                </a:solidFill>
                <a:ea typeface="Pretendard Light"/>
              </a:rPr>
              <a:t>개의</a:t>
            </a:r>
            <a:r>
              <a:rPr lang="en-US" sz="3200" b="false" i="false" u="none" strike="noStrike">
                <a:solidFill>
                  <a:srgbClr val="4D4D4D"/>
                </a:solidFill>
                <a:latin typeface="Pretendard Light"/>
              </a:rPr>
              <a:t> </a:t>
            </a:r>
            <a:r>
              <a:rPr lang="ko-KR" sz="3200" b="false" i="false" u="none" strike="noStrike">
                <a:solidFill>
                  <a:srgbClr val="4D4D4D"/>
                </a:solidFill>
                <a:ea typeface="Pretendard Light"/>
              </a:rPr>
              <a:t>숫자</a:t>
            </a:r>
            <a:r>
              <a:rPr lang="en-US" sz="3200" b="false" i="false" u="none" strike="noStrike">
                <a:solidFill>
                  <a:srgbClr val="4D4D4D"/>
                </a:solidFill>
                <a:latin typeface="Pretendard Light"/>
              </a:rPr>
              <a:t> </a:t>
            </a:r>
            <a:r>
              <a:rPr lang="ko-KR" sz="3200" b="false" i="false" u="none" strike="noStrike">
                <a:solidFill>
                  <a:srgbClr val="4D4D4D"/>
                </a:solidFill>
                <a:ea typeface="Pretendard Light"/>
              </a:rPr>
              <a:t>배열</a:t>
            </a:r>
            <a:r>
              <a:rPr lang="en-US" sz="3200" b="false" i="false" u="none" strike="noStrike">
                <a:solidFill>
                  <a:srgbClr val="4D4D4D"/>
                </a:solidFill>
                <a:latin typeface="Pretendard Light"/>
              </a:rPr>
              <a:t>(Vector)</a:t>
            </a:r>
            <a:r>
              <a:rPr lang="ko-KR" sz="3200" b="false" i="false" u="none" strike="noStrike">
                <a:solidFill>
                  <a:srgbClr val="4D4D4D"/>
                </a:solidFill>
                <a:ea typeface="Pretendard Light"/>
              </a:rPr>
              <a:t>이</a:t>
            </a:r>
            <a:r>
              <a:rPr lang="en-US" sz="3200" b="false" i="false" u="none" strike="noStrike">
                <a:solidFill>
                  <a:srgbClr val="4D4D4D"/>
                </a:solidFill>
                <a:latin typeface="Pretendard Light"/>
              </a:rPr>
              <a:t> </a:t>
            </a:r>
            <a:r>
              <a:rPr lang="ko-KR" sz="3200" b="false" i="false" u="none" strike="noStrike">
                <a:solidFill>
                  <a:srgbClr val="4D4D4D"/>
                </a:solidFill>
                <a:ea typeface="Pretendard Light"/>
              </a:rPr>
              <a:t>반환됩니다</a:t>
            </a:r>
            <a:r>
              <a:rPr lang="en-US" sz="3200" b="false" i="false" u="none" strike="noStrike">
                <a:solidFill>
                  <a:srgbClr val="4D4D4D"/>
                </a:solidFill>
                <a:latin typeface="Pretendard Light"/>
              </a:rPr>
              <a:t>.</a:t>
            </a:r>
          </a:p>
          <a:p>
            <a:pPr algn="l" lvl="0">
              <a:lnSpc>
                <a:spcPct val="115287"/>
              </a:lnSpc>
            </a:pPr>
            <a:r>
              <a:rPr lang="en" sz="3200" b="false" i="false" u="none" strike="noStrike">
                <a:solidFill>
                  <a:srgbClr val="4D4D4D"/>
                </a:solidFill>
                <a:latin typeface="Pretendard Light"/>
              </a:rPr>
              <a:t/>
            </a:r>
          </a:p>
          <a:p>
            <a:pPr algn="l" lvl="0">
              <a:lnSpc>
                <a:spcPct val="115287"/>
              </a:lnSpc>
            </a:pPr>
            <a:r>
              <a:rPr lang="en-US" sz="3200" b="false" i="false" u="none" strike="noStrike">
                <a:solidFill>
                  <a:srgbClr val="4D4D4D"/>
                </a:solidFill>
                <a:latin typeface="Pretendard Light"/>
              </a:rPr>
              <a:t>- </a:t>
            </a:r>
            <a:r>
              <a:rPr lang="ko-KR" sz="3200" b="false" i="false" u="none" strike="noStrike">
                <a:solidFill>
                  <a:srgbClr val="4D4D4D"/>
                </a:solidFill>
                <a:ea typeface="Pretendard Light"/>
              </a:rPr>
              <a:t>이</a:t>
            </a:r>
            <a:r>
              <a:rPr lang="en-US" sz="3200" b="false" i="false" u="none" strike="noStrike">
                <a:solidFill>
                  <a:srgbClr val="4D4D4D"/>
                </a:solidFill>
                <a:latin typeface="Pretendard Light"/>
              </a:rPr>
              <a:t> </a:t>
            </a:r>
            <a:r>
              <a:rPr lang="ko-KR" sz="3200" b="false" i="false" u="none" strike="noStrike">
                <a:solidFill>
                  <a:srgbClr val="4D4D4D"/>
                </a:solidFill>
                <a:ea typeface="Pretendard Light"/>
              </a:rPr>
              <a:t>숫자</a:t>
            </a:r>
            <a:r>
              <a:rPr lang="en-US" sz="3200" b="false" i="false" u="none" strike="noStrike">
                <a:solidFill>
                  <a:srgbClr val="4D4D4D"/>
                </a:solidFill>
                <a:latin typeface="Pretendard Light"/>
              </a:rPr>
              <a:t> </a:t>
            </a:r>
            <a:r>
              <a:rPr lang="ko-KR" sz="3200" b="false" i="false" u="none" strike="noStrike">
                <a:solidFill>
                  <a:srgbClr val="4D4D4D"/>
                </a:solidFill>
                <a:ea typeface="Pretendard Light"/>
              </a:rPr>
              <a:t>배열은</a:t>
            </a:r>
            <a:r>
              <a:rPr lang="en-US" sz="3200" b="false" i="false" u="none" strike="noStrike">
                <a:solidFill>
                  <a:srgbClr val="4D4D4D"/>
                </a:solidFill>
                <a:latin typeface="Pretendard Light"/>
              </a:rPr>
              <a:t> </a:t>
            </a:r>
            <a:r>
              <a:rPr lang="ko-KR" sz="3200" b="false" i="false" u="none" strike="noStrike">
                <a:solidFill>
                  <a:srgbClr val="4D4D4D"/>
                </a:solidFill>
                <a:ea typeface="Pretendard Light"/>
              </a:rPr>
              <a:t>텍스트의</a:t>
            </a:r>
            <a:r>
              <a:rPr lang="en-US" sz="3200" b="false" i="false" u="none" strike="noStrike">
                <a:solidFill>
                  <a:srgbClr val="4D4D4D"/>
                </a:solidFill>
                <a:latin typeface="Pretendard Light"/>
              </a:rPr>
              <a:t> </a:t>
            </a:r>
            <a:r>
              <a:rPr lang="ko-KR" sz="3200" b="false" i="false" u="none" strike="noStrike">
                <a:solidFill>
                  <a:srgbClr val="4D4D4D"/>
                </a:solidFill>
                <a:ea typeface="Pretendard Light"/>
              </a:rPr>
              <a:t>의미를</a:t>
            </a:r>
            <a:r>
              <a:rPr lang="en-US" sz="3200" b="false" i="false" u="none" strike="noStrike">
                <a:solidFill>
                  <a:srgbClr val="4D4D4D"/>
                </a:solidFill>
                <a:latin typeface="Pretendard Light"/>
              </a:rPr>
              <a:t> </a:t>
            </a:r>
            <a:r>
              <a:rPr lang="ko-KR" sz="3200" b="false" i="false" u="none" strike="noStrike">
                <a:solidFill>
                  <a:srgbClr val="4D4D4D"/>
                </a:solidFill>
                <a:ea typeface="Pretendard Light"/>
              </a:rPr>
              <a:t>수학적으로</a:t>
            </a:r>
            <a:r>
              <a:rPr lang="en-US" sz="3200" b="false" i="false" u="none" strike="noStrike">
                <a:solidFill>
                  <a:srgbClr val="4D4D4D"/>
                </a:solidFill>
                <a:latin typeface="Pretendard Light"/>
              </a:rPr>
              <a:t> </a:t>
            </a:r>
            <a:r>
              <a:rPr lang="ko-KR" sz="3200" b="false" i="false" u="none" strike="noStrike">
                <a:solidFill>
                  <a:srgbClr val="4D4D4D"/>
                </a:solidFill>
                <a:ea typeface="Pretendard Light"/>
              </a:rPr>
              <a:t>표현한</a:t>
            </a:r>
            <a:r>
              <a:rPr lang="en-US" sz="3200" b="false" i="false" u="none" strike="noStrike">
                <a:solidFill>
                  <a:srgbClr val="4D4D4D"/>
                </a:solidFill>
                <a:latin typeface="Pretendard Light"/>
              </a:rPr>
              <a:t> </a:t>
            </a:r>
            <a:r>
              <a:rPr lang="ko-KR" sz="3200" b="false" i="false" u="none" strike="noStrike">
                <a:solidFill>
                  <a:srgbClr val="4D4D4D"/>
                </a:solidFill>
                <a:ea typeface="Pretendard Light"/>
              </a:rPr>
              <a:t>것입니다</a:t>
            </a:r>
            <a:r>
              <a:rPr lang="en-US" sz="3200" b="false" i="false" u="none" strike="noStrike">
                <a:solidFill>
                  <a:srgbClr val="4D4D4D"/>
                </a:solidFill>
                <a:latin typeface="Pretendard Light"/>
              </a:rPr>
              <a:t>.</a:t>
            </a:r>
          </a:p>
          <a:p>
            <a:pPr algn="l" lvl="0">
              <a:lnSpc>
                <a:spcPct val="115287"/>
              </a:lnSpc>
            </a:pPr>
            <a:r>
              <a:rPr lang="en" sz="3200" b="false" i="false" u="none" strike="noStrike">
                <a:solidFill>
                  <a:srgbClr val="4D4D4D"/>
                </a:solidFill>
                <a:latin typeface="Pretendard Light"/>
              </a:rPr>
              <a:t/>
            </a:r>
          </a:p>
          <a:p>
            <a:pPr algn="l" lvl="0">
              <a:lnSpc>
                <a:spcPct val="115287"/>
              </a:lnSpc>
            </a:pPr>
            <a:r>
              <a:rPr lang="en-US" sz="3200" b="false" i="false" u="none" strike="noStrike">
                <a:solidFill>
                  <a:srgbClr val="4D4D4D"/>
                </a:solidFill>
                <a:latin typeface="Pretendard Light"/>
              </a:rPr>
              <a:t>- </a:t>
            </a:r>
            <a:r>
              <a:rPr lang="ko-KR" sz="3200" b="false" i="false" u="none" strike="noStrike">
                <a:solidFill>
                  <a:srgbClr val="4D4D4D"/>
                </a:solidFill>
                <a:ea typeface="Pretendard Light"/>
              </a:rPr>
              <a:t>모델에</a:t>
            </a:r>
            <a:r>
              <a:rPr lang="en-US" sz="3200" b="false" i="false" u="none" strike="noStrike">
                <a:solidFill>
                  <a:srgbClr val="4D4D4D"/>
                </a:solidFill>
                <a:latin typeface="Pretendard Light"/>
              </a:rPr>
              <a:t> </a:t>
            </a:r>
            <a:r>
              <a:rPr lang="ko-KR" sz="3200" b="false" i="false" u="none" strike="noStrike">
                <a:solidFill>
                  <a:srgbClr val="4D4D4D"/>
                </a:solidFill>
                <a:ea typeface="Pretendard Light"/>
              </a:rPr>
              <a:t>따라</a:t>
            </a:r>
            <a:r>
              <a:rPr lang="en-US" sz="3200" b="false" i="false" u="none" strike="noStrike">
                <a:solidFill>
                  <a:srgbClr val="4D4D4D"/>
                </a:solidFill>
                <a:latin typeface="Pretendard Light"/>
              </a:rPr>
              <a:t> </a:t>
            </a:r>
            <a:r>
              <a:rPr lang="ko-KR" sz="3200" b="false" i="false" u="none" strike="noStrike">
                <a:solidFill>
                  <a:srgbClr val="4D4D4D"/>
                </a:solidFill>
                <a:ea typeface="Pretendard Light"/>
              </a:rPr>
              <a:t>차원</a:t>
            </a:r>
            <a:r>
              <a:rPr lang="en-US" sz="3200" b="false" i="false" u="none" strike="noStrike">
                <a:solidFill>
                  <a:srgbClr val="4D4D4D"/>
                </a:solidFill>
                <a:latin typeface="Pretendard Light"/>
              </a:rPr>
              <a:t> </a:t>
            </a:r>
            <a:r>
              <a:rPr lang="ko-KR" sz="3200" b="false" i="false" u="none" strike="noStrike">
                <a:solidFill>
                  <a:srgbClr val="4D4D4D"/>
                </a:solidFill>
                <a:ea typeface="Pretendard Light"/>
              </a:rPr>
              <a:t>수가</a:t>
            </a:r>
            <a:r>
              <a:rPr lang="en-US" sz="3200" b="false" i="false" u="none" strike="noStrike">
                <a:solidFill>
                  <a:srgbClr val="4D4D4D"/>
                </a:solidFill>
                <a:latin typeface="Pretendard Light"/>
              </a:rPr>
              <a:t> </a:t>
            </a:r>
            <a:r>
              <a:rPr lang="ko-KR" sz="3200" b="false" i="false" u="none" strike="noStrike">
                <a:solidFill>
                  <a:srgbClr val="4D4D4D"/>
                </a:solidFill>
                <a:ea typeface="Pretendard Light"/>
              </a:rPr>
              <a:t>달라질</a:t>
            </a:r>
            <a:r>
              <a:rPr lang="en-US" sz="3200" b="false" i="false" u="none" strike="noStrike">
                <a:solidFill>
                  <a:srgbClr val="4D4D4D"/>
                </a:solidFill>
                <a:latin typeface="Pretendard Light"/>
              </a:rPr>
              <a:t> </a:t>
            </a:r>
            <a:r>
              <a:rPr lang="ko-KR" sz="3200" b="false" i="false" u="none" strike="noStrike">
                <a:solidFill>
                  <a:srgbClr val="4D4D4D"/>
                </a:solidFill>
                <a:ea typeface="Pretendard Light"/>
              </a:rPr>
              <a:t>수</a:t>
            </a:r>
            <a:r>
              <a:rPr lang="en-US" sz="3200" b="false" i="false" u="none" strike="noStrike">
                <a:solidFill>
                  <a:srgbClr val="4D4D4D"/>
                </a:solidFill>
                <a:latin typeface="Pretendard Light"/>
              </a:rPr>
              <a:t> </a:t>
            </a:r>
            <a:r>
              <a:rPr lang="ko-KR" sz="3200" b="false" i="false" u="none" strike="noStrike">
                <a:solidFill>
                  <a:srgbClr val="4D4D4D"/>
                </a:solidFill>
                <a:ea typeface="Pretendard Light"/>
              </a:rPr>
              <a:t>있습니다</a:t>
            </a:r>
            <a:r>
              <a:rPr lang="en-US" sz="3200" b="false" i="false" u="none" strike="noStrike">
                <a:solidFill>
                  <a:srgbClr val="4D4D4D"/>
                </a:solidFill>
                <a:latin typeface="Pretendard Light"/>
              </a:rPr>
              <a:t>(</a:t>
            </a:r>
            <a:r>
              <a:rPr lang="ko-KR" sz="3200" b="false" i="false" u="none" strike="noStrike">
                <a:solidFill>
                  <a:srgbClr val="4D4D4D"/>
                </a:solidFill>
                <a:ea typeface="Pretendard Light"/>
              </a:rPr>
              <a:t>예</a:t>
            </a:r>
            <a:r>
              <a:rPr lang="en-US" sz="3200" b="false" i="false" u="none" strike="noStrike">
                <a:solidFill>
                  <a:srgbClr val="4D4D4D"/>
                </a:solidFill>
                <a:latin typeface="Pretendard Light"/>
              </a:rPr>
              <a:t>: 384</a:t>
            </a:r>
            <a:r>
              <a:rPr lang="ko-KR" sz="3200" b="false" i="false" u="none" strike="noStrike">
                <a:solidFill>
                  <a:srgbClr val="4D4D4D"/>
                </a:solidFill>
                <a:ea typeface="Pretendard Light"/>
              </a:rPr>
              <a:t>차원</a:t>
            </a:r>
            <a:r>
              <a:rPr lang="en-US" sz="3200" b="false" i="false" u="none" strike="noStrike">
                <a:solidFill>
                  <a:srgbClr val="4D4D4D"/>
                </a:solidFill>
                <a:latin typeface="Pretendard Light"/>
              </a:rPr>
              <a:t>).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993900" y="6350000"/>
            <a:ext cx="11607800" cy="711200"/>
          </a:xfrm>
          <a:prstGeom prst="rect">
            <a:avLst/>
          </a:prstGeom>
        </p:spPr>
        <p:txBody>
          <a:bodyPr anchor="b" rtlCol="false" lIns="0" tIns="0" rIns="0" bIns="25541"/>
          <a:lstStyle/>
          <a:p>
            <a:pPr algn="l" lvl="0">
              <a:lnSpc>
                <a:spcPct val="107899"/>
              </a:lnSpc>
            </a:pPr>
            <a:r>
              <a:rPr lang="en-US" sz="4022" b="false" i="false" u="none" strike="noStrike">
                <a:solidFill>
                  <a:srgbClr val="229BEE"/>
                </a:solidFill>
                <a:latin typeface="Pretendard Medium"/>
              </a:rPr>
              <a:t>_predict API</a:t>
            </a:r>
            <a:r>
              <a:rPr lang="ko-KR" sz="4022" b="false" i="false" u="none" strike="noStrike">
                <a:solidFill>
                  <a:srgbClr val="229BEE"/>
                </a:solidFill>
                <a:ea typeface="Pretendard Medium"/>
              </a:rPr>
              <a:t>를</a:t>
            </a:r>
            <a:r>
              <a:rPr lang="en-US" sz="4022" b="false" i="false" u="none" strike="noStrike">
                <a:solidFill>
                  <a:srgbClr val="229BEE"/>
                </a:solidFill>
                <a:latin typeface="Pretendard Medium"/>
              </a:rPr>
              <a:t> </a:t>
            </a:r>
            <a:r>
              <a:rPr lang="ko-KR" sz="4022" b="false" i="false" u="none" strike="noStrike">
                <a:solidFill>
                  <a:srgbClr val="229BEE"/>
                </a:solidFill>
                <a:ea typeface="Pretendard Medium"/>
              </a:rPr>
              <a:t>통한</a:t>
            </a:r>
            <a:r>
              <a:rPr lang="en-US" sz="4022" b="false" i="false" u="none" strike="noStrike">
                <a:solidFill>
                  <a:srgbClr val="229BEE"/>
                </a:solidFill>
                <a:latin typeface="Pretendard Medium"/>
              </a:rPr>
              <a:t> </a:t>
            </a:r>
            <a:r>
              <a:rPr lang="ko-KR" sz="4022" b="false" i="false" u="none" strike="noStrike">
                <a:solidFill>
                  <a:srgbClr val="229BEE"/>
                </a:solidFill>
                <a:ea typeface="Pretendard Medium"/>
              </a:rPr>
              <a:t>텍스트</a:t>
            </a:r>
            <a:r>
              <a:rPr lang="en-US" sz="4022" b="false" i="false" u="none" strike="noStrike">
                <a:solidFill>
                  <a:srgbClr val="229BEE"/>
                </a:solidFill>
                <a:latin typeface="Pretendard Medium"/>
              </a:rPr>
              <a:t> </a:t>
            </a:r>
            <a:r>
              <a:rPr lang="ko-KR" sz="4022" b="false" i="false" u="none" strike="noStrike">
                <a:solidFill>
                  <a:srgbClr val="229BEE"/>
                </a:solidFill>
                <a:ea typeface="Pretendard Medium"/>
              </a:rPr>
              <a:t>임베딩</a:t>
            </a:r>
            <a:r>
              <a:rPr lang="en-US" sz="4022" b="false" i="false" u="none" strike="noStrike">
                <a:solidFill>
                  <a:srgbClr val="229BEE"/>
                </a:solidFill>
                <a:latin typeface="Pretendard Medium"/>
              </a:rPr>
              <a:t> </a:t>
            </a:r>
            <a:r>
              <a:rPr lang="ko-KR" sz="4022" b="false" i="false" u="none" strike="noStrike">
                <a:solidFill>
                  <a:srgbClr val="229BEE"/>
                </a:solidFill>
                <a:ea typeface="Pretendard Medium"/>
              </a:rPr>
              <a:t>변환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229BEE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381000" y="381000"/>
            <a:ext cx="23622000" cy="12954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333500" y="3683000"/>
            <a:ext cx="12903200" cy="86995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4757400" y="6654800"/>
            <a:ext cx="8407400" cy="114935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28650"/>
              </a:lnSpc>
            </a:pP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- k-NN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인덱스는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벡터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데이터를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효율적으로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저장하고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검색하기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위한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특수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저장소입니다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.</a:t>
            </a:r>
          </a:p>
          <a:p>
            <a:pPr algn="l" lvl="0">
              <a:lnSpc>
                <a:spcPct val="128650"/>
              </a:lnSpc>
            </a:pPr>
            <a:r>
              <a:rPr lang="en" sz="2933" b="false" i="false" u="none" strike="noStrike">
                <a:solidFill>
                  <a:srgbClr val="4D4D4D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8650"/>
              </a:lnSpc>
            </a:pP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-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인덱스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생성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시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반드시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'index.knn: true'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설정으로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k-NN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검색을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활성화해야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합니다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.</a:t>
            </a:r>
          </a:p>
          <a:p>
            <a:pPr algn="l" lvl="0">
              <a:lnSpc>
                <a:spcPct val="128650"/>
              </a:lnSpc>
            </a:pPr>
            <a:r>
              <a:rPr lang="en" sz="2933" b="false" i="false" u="none" strike="noStrike">
                <a:solidFill>
                  <a:srgbClr val="4D4D4D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8650"/>
              </a:lnSpc>
            </a:pP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-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벡터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필드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정의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시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'type: knn_vector'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로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지정하고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,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차원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수를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명시해야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합니다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.</a:t>
            </a:r>
          </a:p>
          <a:p>
            <a:pPr algn="l" lvl="0">
              <a:lnSpc>
                <a:spcPct val="128650"/>
              </a:lnSpc>
            </a:pPr>
            <a:r>
              <a:rPr lang="en" sz="2933" b="false" i="false" u="none" strike="noStrike">
                <a:solidFill>
                  <a:srgbClr val="4D4D4D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8650"/>
              </a:lnSpc>
            </a:pP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-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차원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수는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사용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중인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임베딩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모델의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출력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차원과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정확히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일치해야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합니다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.</a:t>
            </a:r>
          </a:p>
          <a:p>
            <a:pPr algn="l" lvl="0">
              <a:lnSpc>
                <a:spcPct val="128650"/>
              </a:lnSpc>
            </a:pPr>
            <a:r>
              <a:rPr lang="en" sz="2933" b="false" i="false" u="none" strike="noStrike">
                <a:solidFill>
                  <a:srgbClr val="4D4D4D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8650"/>
              </a:lnSpc>
            </a:pP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-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검색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엔진으로는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'nmslib'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또는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'faiss'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를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선택할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수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있습니다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.</a:t>
            </a:r>
          </a:p>
          <a:p>
            <a:pPr algn="l" lvl="0">
              <a:lnSpc>
                <a:spcPct val="128650"/>
              </a:lnSpc>
            </a:pPr>
            <a:r>
              <a:rPr lang="en" sz="2933" b="false" i="false" u="none" strike="noStrike">
                <a:solidFill>
                  <a:srgbClr val="4D4D4D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8650"/>
              </a:lnSpc>
            </a:pP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- HNSW(Hierarchical Navigable Small World)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알고리즘이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기본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검색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방법으로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사용됩니다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.</a:t>
            </a:r>
          </a:p>
          <a:p>
            <a:pPr algn="l" lvl="0">
              <a:lnSpc>
                <a:spcPct val="128650"/>
              </a:lnSpc>
            </a:pPr>
            <a:r>
              <a:rPr lang="en" sz="2933" b="false" i="false" u="none" strike="noStrike">
                <a:solidFill>
                  <a:srgbClr val="4D4D4D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8650"/>
              </a:lnSpc>
            </a:pP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-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인덱스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생성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후에는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수정이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어려우므로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초기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설계가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중요합니다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4757400" y="5613400"/>
            <a:ext cx="8407400" cy="711200"/>
          </a:xfrm>
          <a:prstGeom prst="rect">
            <a:avLst/>
          </a:prstGeom>
        </p:spPr>
        <p:txBody>
          <a:bodyPr anchor="b" rtlCol="false" lIns="0" tIns="0" rIns="0" bIns="7662"/>
          <a:lstStyle/>
          <a:p>
            <a:pPr algn="l" lvl="0">
              <a:lnSpc>
                <a:spcPct val="113710"/>
              </a:lnSpc>
            </a:pPr>
            <a:r>
              <a:rPr lang="ko-KR" sz="4022" b="false" i="false" u="none" strike="noStrike">
                <a:solidFill>
                  <a:srgbClr val="229BEE"/>
                </a:solidFill>
                <a:ea typeface="Pretendard Medium"/>
              </a:rPr>
              <a:t>벡터</a:t>
            </a:r>
            <a:r>
              <a:rPr lang="en-US" sz="4022" b="false" i="false" u="none" strike="noStrike">
                <a:solidFill>
                  <a:srgbClr val="229BEE"/>
                </a:solidFill>
                <a:latin typeface="Pretendard Medium"/>
              </a:rPr>
              <a:t> </a:t>
            </a:r>
            <a:r>
              <a:rPr lang="ko-KR" sz="4022" b="false" i="false" u="none" strike="noStrike">
                <a:solidFill>
                  <a:srgbClr val="229BEE"/>
                </a:solidFill>
                <a:ea typeface="Pretendard Medium"/>
              </a:rPr>
              <a:t>검색을</a:t>
            </a:r>
            <a:r>
              <a:rPr lang="en-US" sz="4022" b="false" i="false" u="none" strike="noStrike">
                <a:solidFill>
                  <a:srgbClr val="229BEE"/>
                </a:solidFill>
                <a:latin typeface="Pretendard Medium"/>
              </a:rPr>
              <a:t> </a:t>
            </a:r>
            <a:r>
              <a:rPr lang="ko-KR" sz="4022" b="false" i="false" u="none" strike="noStrike">
                <a:solidFill>
                  <a:srgbClr val="229BEE"/>
                </a:solidFill>
                <a:ea typeface="Pretendard Medium"/>
              </a:rPr>
              <a:t>위한</a:t>
            </a:r>
            <a:r>
              <a:rPr lang="en-US" sz="4022" b="false" i="false" u="none" strike="noStrike">
                <a:solidFill>
                  <a:srgbClr val="229BEE"/>
                </a:solidFill>
                <a:latin typeface="Pretendard Medium"/>
              </a:rPr>
              <a:t> </a:t>
            </a:r>
            <a:r>
              <a:rPr lang="ko-KR" sz="4022" b="false" i="false" u="none" strike="noStrike">
                <a:solidFill>
                  <a:srgbClr val="229BEE"/>
                </a:solidFill>
                <a:ea typeface="Pretendard Medium"/>
              </a:rPr>
              <a:t>저장소</a:t>
            </a:r>
            <a:r>
              <a:rPr lang="en-US" sz="4022" b="false" i="false" u="none" strike="noStrike">
                <a:solidFill>
                  <a:srgbClr val="229BEE"/>
                </a:solidFill>
                <a:latin typeface="Pretendard Medium"/>
              </a:rPr>
              <a:t>(Index) </a:t>
            </a:r>
            <a:r>
              <a:rPr lang="ko-KR" sz="4022" b="false" i="false" u="none" strike="noStrike">
                <a:solidFill>
                  <a:srgbClr val="229BEE"/>
                </a:solidFill>
                <a:ea typeface="Pretendard Medium"/>
              </a:rPr>
              <a:t>생성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333500" y="2679700"/>
            <a:ext cx="21704300" cy="381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536700" y="889000"/>
            <a:ext cx="21310600" cy="1422400"/>
          </a:xfrm>
          <a:prstGeom prst="rect">
            <a:avLst/>
          </a:prstGeom>
        </p:spPr>
        <p:txBody>
          <a:bodyPr anchor="ctr" rtlCol="false" lIns="0" tIns="101600" rIns="0" bIns="101600"/>
          <a:lstStyle/>
          <a:p>
            <a:pPr algn="ctr" lvl="0">
              <a:lnSpc>
                <a:spcPct val="99600"/>
              </a:lnSpc>
            </a:pPr>
            <a:r>
              <a:rPr lang="ko-KR" sz="8000" b="false" i="false" u="none" strike="noStrike">
                <a:solidFill>
                  <a:srgbClr val="4D4D4D"/>
                </a:solidFill>
                <a:ea typeface="Pretendard Medium"/>
              </a:rPr>
              <a:t>인덱스</a:t>
            </a:r>
            <a:r>
              <a:rPr lang="en-US" sz="8000" b="false" i="false" u="none" strike="noStrike">
                <a:solidFill>
                  <a:srgbClr val="4D4D4D"/>
                </a:solidFill>
                <a:latin typeface="Pretendard Medium"/>
              </a:rPr>
              <a:t> </a:t>
            </a:r>
            <a:r>
              <a:rPr lang="ko-KR" sz="8000" b="false" i="false" u="none" strike="noStrike">
                <a:solidFill>
                  <a:srgbClr val="4D4D4D"/>
                </a:solidFill>
                <a:ea typeface="Pretendard Medium"/>
              </a:rPr>
              <a:t>생성</a:t>
            </a:r>
            <a:r>
              <a:rPr lang="en-US" sz="8000" b="false" i="false" u="none" strike="noStrike">
                <a:solidFill>
                  <a:srgbClr val="4D4D4D"/>
                </a:solidFill>
                <a:latin typeface="Pretendard Medium"/>
              </a:rPr>
              <a:t>: k-NN </a:t>
            </a:r>
            <a:r>
              <a:rPr lang="ko-KR" sz="8000" b="false" i="false" u="none" strike="noStrike">
                <a:solidFill>
                  <a:srgbClr val="4D4D4D"/>
                </a:solidFill>
                <a:ea typeface="Pretendard Medium"/>
              </a:rPr>
              <a:t>인덱스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229BEE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381000" y="381000"/>
            <a:ext cx="23622000" cy="129540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9880600" y="5588000"/>
            <a:ext cx="6261100" cy="91821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28650"/>
              </a:lnSpc>
            </a:pP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-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인덱스에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문서를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저장할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때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원본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텍스트와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벡터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값을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함께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저장합니다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.</a:t>
            </a:r>
          </a:p>
          <a:p>
            <a:pPr algn="l" lvl="0">
              <a:lnSpc>
                <a:spcPct val="128650"/>
              </a:lnSpc>
            </a:pPr>
            <a:r>
              <a:rPr lang="en" sz="2933" b="false" i="false" u="none" strike="noStrike">
                <a:solidFill>
                  <a:srgbClr val="4D4D4D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8650"/>
              </a:lnSpc>
            </a:pP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-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예시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API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호출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:</a:t>
            </a:r>
          </a:p>
          <a:p>
            <a:pPr algn="l" lvl="0">
              <a:lnSpc>
                <a:spcPct val="128650"/>
              </a:lnSpc>
            </a:pPr>
            <a:r>
              <a:rPr lang="en" sz="2933" b="false" i="false" u="none" strike="noStrike">
                <a:solidFill>
                  <a:srgbClr val="4D4D4D"/>
                </a:solidFill>
                <a:latin typeface="Pretendard Regular"/>
              </a:rPr>
              <a:t>  POST /my-faq-index/_doc/1</a:t>
            </a:r>
          </a:p>
          <a:p>
            <a:pPr algn="l" lvl="0">
              <a:lnSpc>
                <a:spcPct val="128650"/>
              </a:lnSpc>
            </a:pPr>
            <a:r>
              <a:rPr lang="en" sz="2933" b="false" i="false" u="none" strike="noStrike">
                <a:solidFill>
                  <a:srgbClr val="4D4D4D"/>
                </a:solidFill>
                <a:latin typeface="Pretendard Regular"/>
              </a:rPr>
              <a:t>  {</a:t>
            </a:r>
          </a:p>
          <a:p>
            <a:pPr algn="l" lvl="0">
              <a:lnSpc>
                <a:spcPct val="128650"/>
              </a:lnSpc>
            </a:pP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   my_text: '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비밀번호를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잊어버렸어요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',</a:t>
            </a:r>
          </a:p>
          <a:p>
            <a:pPr algn="l" lvl="0">
              <a:lnSpc>
                <a:spcPct val="128650"/>
              </a:lnSpc>
            </a:pPr>
            <a:r>
              <a:rPr lang="en" sz="2933" b="false" i="false" u="none" strike="noStrike">
                <a:solidFill>
                  <a:srgbClr val="4D4D4D"/>
                </a:solidFill>
                <a:latin typeface="Pretendard Regular"/>
              </a:rPr>
              <a:t>    my_vector: [0.12, 0.34, -0.55, ...]</a:t>
            </a:r>
          </a:p>
          <a:p>
            <a:pPr algn="l" lvl="0">
              <a:lnSpc>
                <a:spcPct val="128650"/>
              </a:lnSpc>
            </a:pPr>
            <a:r>
              <a:rPr lang="en" sz="2933" b="false" i="false" u="none" strike="noStrike">
                <a:solidFill>
                  <a:srgbClr val="4D4D4D"/>
                </a:solidFill>
                <a:latin typeface="Pretendard Regular"/>
              </a:rPr>
              <a:t>  }</a:t>
            </a:r>
          </a:p>
          <a:p>
            <a:pPr algn="l" lvl="0">
              <a:lnSpc>
                <a:spcPct val="128650"/>
              </a:lnSpc>
            </a:pPr>
            <a:r>
              <a:rPr lang="en" sz="2933" b="false" i="false" u="none" strike="noStrike">
                <a:solidFill>
                  <a:srgbClr val="4D4D4D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8650"/>
              </a:lnSpc>
            </a:pP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-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벡터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필드에는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모델이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생성한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384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개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(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모델에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따라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다름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)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의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숫자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배열이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저장됩니다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.</a:t>
            </a:r>
          </a:p>
          <a:p>
            <a:pPr algn="l" lvl="0">
              <a:lnSpc>
                <a:spcPct val="128650"/>
              </a:lnSpc>
            </a:pPr>
            <a:r>
              <a:rPr lang="en" sz="2933" b="false" i="false" u="none" strike="noStrike">
                <a:solidFill>
                  <a:srgbClr val="4D4D4D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8650"/>
              </a:lnSpc>
            </a:pP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-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원본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텍스트도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함께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저장해야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검색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결과를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사용자에게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보여줄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수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있습니다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9880600" y="4292600"/>
            <a:ext cx="6286500" cy="635000"/>
          </a:xfrm>
          <a:prstGeom prst="rect">
            <a:avLst/>
          </a:prstGeom>
        </p:spPr>
        <p:txBody>
          <a:bodyPr anchor="b" rtlCol="false" lIns="0" tIns="0" rIns="0" bIns="6858"/>
          <a:lstStyle/>
          <a:p>
            <a:pPr algn="l" lvl="0">
              <a:lnSpc>
                <a:spcPct val="113710"/>
              </a:lnSpc>
            </a:pPr>
            <a:r>
              <a:rPr lang="ko-KR" sz="3600" b="false" i="false" u="none" strike="noStrike">
                <a:solidFill>
                  <a:srgbClr val="229BEE"/>
                </a:solidFill>
                <a:ea typeface="Pretendard Medium"/>
              </a:rPr>
              <a:t>질문</a:t>
            </a:r>
            <a:r>
              <a:rPr lang="en-US" sz="3600" b="false" i="false" u="none" strike="noStrike">
                <a:solidFill>
                  <a:srgbClr val="229BEE"/>
                </a:solidFill>
                <a:latin typeface="Pretendard Medium"/>
              </a:rPr>
              <a:t> </a:t>
            </a:r>
            <a:r>
              <a:rPr lang="ko-KR" sz="3600" b="false" i="false" u="none" strike="noStrike">
                <a:solidFill>
                  <a:srgbClr val="229BEE"/>
                </a:solidFill>
                <a:ea typeface="Pretendard Medium"/>
              </a:rPr>
              <a:t>텍스트와</a:t>
            </a:r>
            <a:r>
              <a:rPr lang="en-US" sz="3600" b="false" i="false" u="none" strike="noStrike">
                <a:solidFill>
                  <a:srgbClr val="229BEE"/>
                </a:solidFill>
                <a:latin typeface="Pretendard Medium"/>
              </a:rPr>
              <a:t> </a:t>
            </a:r>
            <a:r>
              <a:rPr lang="ko-KR" sz="3600" b="false" i="false" u="none" strike="noStrike">
                <a:solidFill>
                  <a:srgbClr val="229BEE"/>
                </a:solidFill>
                <a:ea typeface="Pretendard Medium"/>
              </a:rPr>
              <a:t>벡터</a:t>
            </a:r>
            <a:r>
              <a:rPr lang="en-US" sz="3600" b="false" i="false" u="none" strike="noStrike">
                <a:solidFill>
                  <a:srgbClr val="229BEE"/>
                </a:solidFill>
                <a:latin typeface="Pretendard Medium"/>
              </a:rPr>
              <a:t> </a:t>
            </a:r>
            <a:r>
              <a:rPr lang="ko-KR" sz="3600" b="false" i="false" u="none" strike="noStrike">
                <a:solidFill>
                  <a:srgbClr val="229BEE"/>
                </a:solidFill>
                <a:ea typeface="Pretendard Medium"/>
              </a:rPr>
              <a:t>값</a:t>
            </a:r>
            <a:r>
              <a:rPr lang="en-US" sz="3600" b="false" i="false" u="none" strike="noStrike">
                <a:solidFill>
                  <a:srgbClr val="229BEE"/>
                </a:solidFill>
                <a:latin typeface="Pretendard Medium"/>
              </a:rPr>
              <a:t> </a:t>
            </a:r>
            <a:r>
              <a:rPr lang="ko-KR" sz="3600" b="false" i="false" u="none" strike="noStrike">
                <a:solidFill>
                  <a:srgbClr val="229BEE"/>
                </a:solidFill>
                <a:ea typeface="Pretendard Medium"/>
              </a:rPr>
              <a:t>함께</a:t>
            </a:r>
            <a:r>
              <a:rPr lang="en-US" sz="3600" b="false" i="false" u="none" strike="noStrike">
                <a:solidFill>
                  <a:srgbClr val="229BEE"/>
                </a:solidFill>
                <a:latin typeface="Pretendard Medium"/>
              </a:rPr>
              <a:t> </a:t>
            </a:r>
            <a:r>
              <a:rPr lang="ko-KR" sz="3600" b="false" i="false" u="none" strike="noStrike">
                <a:solidFill>
                  <a:srgbClr val="229BEE"/>
                </a:solidFill>
                <a:ea typeface="Pretendard Medium"/>
              </a:rPr>
              <a:t>저장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333500" y="2679700"/>
            <a:ext cx="21704300" cy="38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880600" y="5219700"/>
            <a:ext cx="6146800" cy="127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536700" y="889000"/>
            <a:ext cx="21310600" cy="1422400"/>
          </a:xfrm>
          <a:prstGeom prst="rect">
            <a:avLst/>
          </a:prstGeom>
        </p:spPr>
        <p:txBody>
          <a:bodyPr anchor="ctr" rtlCol="false" lIns="0" tIns="101600" rIns="0" bIns="101600"/>
          <a:lstStyle/>
          <a:p>
            <a:pPr algn="ctr" lvl="0">
              <a:lnSpc>
                <a:spcPct val="99600"/>
              </a:lnSpc>
            </a:pPr>
            <a:r>
              <a:rPr lang="ko-KR" sz="8000" b="false" i="false" u="none" strike="noStrike">
                <a:solidFill>
                  <a:srgbClr val="4D4D4D"/>
                </a:solidFill>
                <a:ea typeface="Pretendard Medium"/>
              </a:rPr>
              <a:t>데이터</a:t>
            </a:r>
            <a:r>
              <a:rPr lang="en-US" sz="8000" b="false" i="false" u="none" strike="noStrike">
                <a:solidFill>
                  <a:srgbClr val="4D4D4D"/>
                </a:solidFill>
                <a:latin typeface="Pretendard Medium"/>
              </a:rPr>
              <a:t> </a:t>
            </a:r>
            <a:r>
              <a:rPr lang="ko-KR" sz="8000" b="false" i="false" u="none" strike="noStrike">
                <a:solidFill>
                  <a:srgbClr val="4D4D4D"/>
                </a:solidFill>
                <a:ea typeface="Pretendard Medium"/>
              </a:rPr>
              <a:t>저장</a:t>
            </a:r>
            <a:r>
              <a:rPr lang="en-US" sz="8000" b="false" i="false" u="none" strike="noStrike">
                <a:solidFill>
                  <a:srgbClr val="4D4D4D"/>
                </a:solidFill>
                <a:latin typeface="Pretendard Medium"/>
              </a:rPr>
              <a:t>: </a:t>
            </a:r>
            <a:r>
              <a:rPr lang="ko-KR" sz="8000" b="false" i="false" u="none" strike="noStrike">
                <a:solidFill>
                  <a:srgbClr val="4D4D4D"/>
                </a:solidFill>
                <a:ea typeface="Pretendard Medium"/>
              </a:rPr>
              <a:t>텍스트와</a:t>
            </a:r>
            <a:r>
              <a:rPr lang="en-US" sz="8000" b="false" i="false" u="none" strike="noStrike">
                <a:solidFill>
                  <a:srgbClr val="4D4D4D"/>
                </a:solidFill>
                <a:latin typeface="Pretendard Medium"/>
              </a:rPr>
              <a:t> </a:t>
            </a:r>
            <a:r>
              <a:rPr lang="ko-KR" sz="8000" b="false" i="false" u="none" strike="noStrike">
                <a:solidFill>
                  <a:srgbClr val="4D4D4D"/>
                </a:solidFill>
                <a:ea typeface="Pretendard Medium"/>
              </a:rPr>
              <a:t>벡터</a:t>
            </a:r>
            <a:r>
              <a:rPr lang="en-US" sz="8000" b="false" i="false" u="none" strike="noStrike">
                <a:solidFill>
                  <a:srgbClr val="4D4D4D"/>
                </a:solidFill>
                <a:latin typeface="Pretendard Medium"/>
              </a:rPr>
              <a:t> </a:t>
            </a:r>
            <a:r>
              <a:rPr lang="ko-KR" sz="8000" b="false" i="false" u="none" strike="noStrike">
                <a:solidFill>
                  <a:srgbClr val="4D4D4D"/>
                </a:solidFill>
                <a:ea typeface="Pretendard Medium"/>
              </a:rPr>
              <a:t>저장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562100" y="3517900"/>
            <a:ext cx="7581900" cy="89535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16675100" y="5588000"/>
            <a:ext cx="6261100" cy="120650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28650"/>
              </a:lnSpc>
            </a:pP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- Ingest Pipeline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을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사용하면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텍스트만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입력해도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자동으로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벡터로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변환되어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저장됩니다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.</a:t>
            </a:r>
          </a:p>
          <a:p>
            <a:pPr algn="l" lvl="0">
              <a:lnSpc>
                <a:spcPct val="128650"/>
              </a:lnSpc>
            </a:pPr>
            <a:r>
              <a:rPr lang="en" sz="2933" b="false" i="false" u="none" strike="noStrike">
                <a:solidFill>
                  <a:srgbClr val="4D4D4D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8650"/>
              </a:lnSpc>
            </a:pP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- Pipeline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설정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예시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:</a:t>
            </a:r>
          </a:p>
          <a:p>
            <a:pPr algn="l" lvl="0">
              <a:lnSpc>
                <a:spcPct val="128650"/>
              </a:lnSpc>
            </a:pPr>
            <a:r>
              <a:rPr lang="en" sz="2933" b="false" i="false" u="none" strike="noStrike">
                <a:solidFill>
                  <a:srgbClr val="4D4D4D"/>
                </a:solidFill>
                <a:latin typeface="Pretendard Regular"/>
              </a:rPr>
              <a:t>  PUT _ingest/pipeline/embedding-pipeline</a:t>
            </a:r>
          </a:p>
          <a:p>
            <a:pPr algn="l" lvl="0">
              <a:lnSpc>
                <a:spcPct val="128650"/>
              </a:lnSpc>
            </a:pPr>
            <a:r>
              <a:rPr lang="en" sz="2933" b="false" i="false" u="none" strike="noStrike">
                <a:solidFill>
                  <a:srgbClr val="4D4D4D"/>
                </a:solidFill>
                <a:latin typeface="Pretendard Regular"/>
              </a:rPr>
              <a:t>  {</a:t>
            </a:r>
          </a:p>
          <a:p>
            <a:pPr algn="l" lvl="0">
              <a:lnSpc>
                <a:spcPct val="128650"/>
              </a:lnSpc>
            </a:pPr>
            <a:r>
              <a:rPr lang="en" sz="2933" b="false" i="false" u="none" strike="noStrike">
                <a:solidFill>
                  <a:srgbClr val="4D4D4D"/>
                </a:solidFill>
                <a:latin typeface="Pretendard Regular"/>
              </a:rPr>
              <a:t>    "processors": [</a:t>
            </a:r>
          </a:p>
          <a:p>
            <a:pPr algn="l" lvl="0">
              <a:lnSpc>
                <a:spcPct val="128650"/>
              </a:lnSpc>
            </a:pPr>
            <a:r>
              <a:rPr lang="en" sz="2933" b="false" i="false" u="none" strike="noStrike">
                <a:solidFill>
                  <a:srgbClr val="4D4D4D"/>
                </a:solidFill>
                <a:latin typeface="Pretendard Regular"/>
              </a:rPr>
              <a:t>      {</a:t>
            </a:r>
          </a:p>
          <a:p>
            <a:pPr algn="l" lvl="0">
              <a:lnSpc>
                <a:spcPct val="128650"/>
              </a:lnSpc>
            </a:pPr>
            <a:r>
              <a:rPr lang="en" sz="2933" b="false" i="false" u="none" strike="noStrike">
                <a:solidFill>
                  <a:srgbClr val="4D4D4D"/>
                </a:solidFill>
                <a:latin typeface="Pretendard Regular"/>
              </a:rPr>
              <a:t>        "inference": {</a:t>
            </a:r>
          </a:p>
          <a:p>
            <a:pPr algn="l" lvl="0">
              <a:lnSpc>
                <a:spcPct val="128650"/>
              </a:lnSpc>
            </a:pP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         "model_id": "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모델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ID",</a:t>
            </a:r>
          </a:p>
          <a:p>
            <a:pPr algn="l" lvl="0">
              <a:lnSpc>
                <a:spcPct val="128650"/>
              </a:lnSpc>
            </a:pPr>
            <a:r>
              <a:rPr lang="en" sz="2933" b="false" i="false" u="none" strike="noStrike">
                <a:solidFill>
                  <a:srgbClr val="4D4D4D"/>
                </a:solidFill>
                <a:latin typeface="Pretendard Regular"/>
              </a:rPr>
              <a:t>          "field_map": {"my_text": "text_field"},</a:t>
            </a:r>
          </a:p>
          <a:p>
            <a:pPr algn="l" lvl="0">
              <a:lnSpc>
                <a:spcPct val="128650"/>
              </a:lnSpc>
            </a:pPr>
            <a:r>
              <a:rPr lang="en" sz="2933" b="false" i="false" u="none" strike="noStrike">
                <a:solidFill>
                  <a:srgbClr val="4D4D4D"/>
                </a:solidFill>
                <a:latin typeface="Pretendard Regular"/>
              </a:rPr>
              <a:t>          "target_field": "my_vector"</a:t>
            </a:r>
          </a:p>
          <a:p>
            <a:pPr algn="l" lvl="0">
              <a:lnSpc>
                <a:spcPct val="128650"/>
              </a:lnSpc>
            </a:pPr>
            <a:r>
              <a:rPr lang="en" sz="2933" b="false" i="false" u="none" strike="noStrike">
                <a:solidFill>
                  <a:srgbClr val="4D4D4D"/>
                </a:solidFill>
                <a:latin typeface="Pretendard Regular"/>
              </a:rPr>
              <a:t>        }</a:t>
            </a:r>
          </a:p>
          <a:p>
            <a:pPr algn="l" lvl="0">
              <a:lnSpc>
                <a:spcPct val="128650"/>
              </a:lnSpc>
            </a:pPr>
            <a:r>
              <a:rPr lang="en" sz="2933" b="false" i="false" u="none" strike="noStrike">
                <a:solidFill>
                  <a:srgbClr val="4D4D4D"/>
                </a:solidFill>
                <a:latin typeface="Pretendard Regular"/>
              </a:rPr>
              <a:t>      }</a:t>
            </a:r>
          </a:p>
          <a:p>
            <a:pPr algn="l" lvl="0">
              <a:lnSpc>
                <a:spcPct val="128650"/>
              </a:lnSpc>
            </a:pPr>
            <a:r>
              <a:rPr lang="en" sz="2933" b="false" i="false" u="none" strike="noStrike">
                <a:solidFill>
                  <a:srgbClr val="4D4D4D"/>
                </a:solidFill>
                <a:latin typeface="Pretendard Regular"/>
              </a:rPr>
              <a:t>    ]</a:t>
            </a:r>
          </a:p>
          <a:p>
            <a:pPr algn="l" lvl="0">
              <a:lnSpc>
                <a:spcPct val="128650"/>
              </a:lnSpc>
            </a:pPr>
            <a:r>
              <a:rPr lang="en" sz="2933" b="false" i="false" u="none" strike="noStrike">
                <a:solidFill>
                  <a:srgbClr val="4D4D4D"/>
                </a:solidFill>
                <a:latin typeface="Pretendard Regular"/>
              </a:rPr>
              <a:t>  }</a:t>
            </a:r>
          </a:p>
          <a:p>
            <a:pPr algn="l" lvl="0">
              <a:lnSpc>
                <a:spcPct val="128650"/>
              </a:lnSpc>
            </a:pPr>
            <a:r>
              <a:rPr lang="en" sz="2933" b="false" i="false" u="none" strike="noStrike">
                <a:solidFill>
                  <a:srgbClr val="4D4D4D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8650"/>
              </a:lnSpc>
            </a:pP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-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이후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문서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저장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시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pipeline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파라미터만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추가하면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자동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변환됩니다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6675100" y="4292600"/>
            <a:ext cx="6286500" cy="635000"/>
          </a:xfrm>
          <a:prstGeom prst="rect">
            <a:avLst/>
          </a:prstGeom>
        </p:spPr>
        <p:txBody>
          <a:bodyPr anchor="b" rtlCol="false" lIns="0" tIns="0" rIns="0" bIns="6858"/>
          <a:lstStyle/>
          <a:p>
            <a:pPr algn="l" lvl="0">
              <a:lnSpc>
                <a:spcPct val="113710"/>
              </a:lnSpc>
            </a:pPr>
            <a:r>
              <a:rPr lang="en-US" sz="3600" b="false" i="false" u="none" strike="noStrike">
                <a:solidFill>
                  <a:srgbClr val="229BEE"/>
                </a:solidFill>
                <a:latin typeface="Pretendard Medium"/>
              </a:rPr>
              <a:t>Ingest Pipeline</a:t>
            </a:r>
            <a:r>
              <a:rPr lang="ko-KR" sz="3600" b="false" i="false" u="none" strike="noStrike">
                <a:solidFill>
                  <a:srgbClr val="229BEE"/>
                </a:solidFill>
                <a:ea typeface="Pretendard Medium"/>
              </a:rPr>
              <a:t>을</a:t>
            </a:r>
            <a:r>
              <a:rPr lang="en-US" sz="3600" b="false" i="false" u="none" strike="noStrike">
                <a:solidFill>
                  <a:srgbClr val="229BEE"/>
                </a:solidFill>
                <a:latin typeface="Pretendard Medium"/>
              </a:rPr>
              <a:t> </a:t>
            </a:r>
            <a:r>
              <a:rPr lang="ko-KR" sz="3600" b="false" i="false" u="none" strike="noStrike">
                <a:solidFill>
                  <a:srgbClr val="229BEE"/>
                </a:solidFill>
                <a:ea typeface="Pretendard Medium"/>
              </a:rPr>
              <a:t>통한</a:t>
            </a:r>
            <a:r>
              <a:rPr lang="en-US" sz="3600" b="false" i="false" u="none" strike="noStrike">
                <a:solidFill>
                  <a:srgbClr val="229BEE"/>
                </a:solidFill>
                <a:latin typeface="Pretendard Medium"/>
              </a:rPr>
              <a:t> </a:t>
            </a:r>
            <a:r>
              <a:rPr lang="ko-KR" sz="3600" b="false" i="false" u="none" strike="noStrike">
                <a:solidFill>
                  <a:srgbClr val="229BEE"/>
                </a:solidFill>
                <a:ea typeface="Pretendard Medium"/>
              </a:rPr>
              <a:t>자동화</a:t>
            </a:r>
          </a:p>
        </p:txBody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6675100" y="5219700"/>
            <a:ext cx="6146800" cy="127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229BEE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381000" y="381000"/>
            <a:ext cx="23622000" cy="12954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511300" y="3606800"/>
            <a:ext cx="6743700" cy="35433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460500" y="9055100"/>
            <a:ext cx="6858000" cy="6299200"/>
          </a:xfrm>
          <a:prstGeom prst="rect">
            <a:avLst/>
          </a:prstGeom>
        </p:spPr>
        <p:txBody>
          <a:bodyPr anchor="t" rtlCol="false"/>
          <a:lstStyle/>
          <a:p>
            <a:pPr algn="ctr" lvl="0">
              <a:lnSpc>
                <a:spcPct val="128650"/>
              </a:lnSpc>
            </a:pP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-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사용자가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입력한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질문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(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예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: '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패스워드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분실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')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을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벡터로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변환합니다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.</a:t>
            </a:r>
          </a:p>
          <a:p>
            <a:pPr algn="ctr" lvl="0">
              <a:lnSpc>
                <a:spcPct val="128650"/>
              </a:lnSpc>
            </a:pPr>
            <a:r>
              <a:rPr lang="en" sz="2933" b="false" i="false" u="none" strike="noStrike">
                <a:solidFill>
                  <a:srgbClr val="4D4D4D"/>
                </a:solidFill>
                <a:latin typeface="Pretendard Regular"/>
              </a:rPr>
              <a:t/>
            </a:r>
          </a:p>
          <a:p>
            <a:pPr algn="ctr" lvl="0">
              <a:lnSpc>
                <a:spcPct val="128650"/>
              </a:lnSpc>
            </a:pP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-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동일한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임베딩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모델을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사용하여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질문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텍스트를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384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차원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벡터로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변환합니다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.</a:t>
            </a:r>
          </a:p>
          <a:p>
            <a:pPr algn="ctr" lvl="0">
              <a:lnSpc>
                <a:spcPct val="128650"/>
              </a:lnSpc>
            </a:pPr>
            <a:r>
              <a:rPr lang="en" sz="2933" b="false" i="false" u="none" strike="noStrike">
                <a:solidFill>
                  <a:srgbClr val="4D4D4D"/>
                </a:solidFill>
                <a:latin typeface="Pretendard Regular"/>
              </a:rPr>
              <a:t/>
            </a:r>
          </a:p>
          <a:p>
            <a:pPr algn="ctr" lvl="0">
              <a:lnSpc>
                <a:spcPct val="128650"/>
              </a:lnSpc>
            </a:pP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-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변환된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벡터는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k-NN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검색의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쿼리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벡터로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사용됩니다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.</a:t>
            </a:r>
          </a:p>
          <a:p>
            <a:pPr algn="ctr" lvl="0">
              <a:lnSpc>
                <a:spcPct val="128650"/>
              </a:lnSpc>
            </a:pPr>
            <a:r>
              <a:rPr lang="en" sz="2933" b="false" i="false" u="none" strike="noStrike">
                <a:solidFill>
                  <a:srgbClr val="4D4D4D"/>
                </a:solidFill>
                <a:latin typeface="Pretendard Regular"/>
              </a:rPr>
              <a:t/>
            </a:r>
          </a:p>
          <a:p>
            <a:pPr algn="ctr" lvl="0">
              <a:lnSpc>
                <a:spcPct val="128650"/>
              </a:lnSpc>
            </a:pP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-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이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과정은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사용자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질문의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의미를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수치화하는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과정입니다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447800" y="8128000"/>
            <a:ext cx="6870700" cy="596900"/>
          </a:xfrm>
          <a:prstGeom prst="rect">
            <a:avLst/>
          </a:prstGeom>
        </p:spPr>
        <p:txBody>
          <a:bodyPr anchor="b" rtlCol="false" lIns="0" tIns="0" rIns="0" bIns="6392"/>
          <a:lstStyle/>
          <a:p>
            <a:pPr algn="ctr" lvl="0">
              <a:lnSpc>
                <a:spcPct val="113710"/>
              </a:lnSpc>
            </a:pPr>
            <a:r>
              <a:rPr lang="ko-KR" sz="3354" b="false" i="false" u="none" strike="noStrike">
                <a:solidFill>
                  <a:srgbClr val="229BEE"/>
                </a:solidFill>
                <a:ea typeface="Pretendard Medium"/>
              </a:rPr>
              <a:t>사용자</a:t>
            </a:r>
            <a:r>
              <a:rPr lang="en-US" sz="3354" b="false" i="false" u="none" strike="noStrike">
                <a:solidFill>
                  <a:srgbClr val="229BEE"/>
                </a:solidFill>
                <a:latin typeface="Pretendard Medium"/>
              </a:rPr>
              <a:t> </a:t>
            </a:r>
            <a:r>
              <a:rPr lang="ko-KR" sz="3354" b="false" i="false" u="none" strike="noStrike">
                <a:solidFill>
                  <a:srgbClr val="229BEE"/>
                </a:solidFill>
                <a:ea typeface="Pretendard Medium"/>
              </a:rPr>
              <a:t>질문을</a:t>
            </a:r>
            <a:r>
              <a:rPr lang="en-US" sz="3354" b="false" i="false" u="none" strike="noStrike">
                <a:solidFill>
                  <a:srgbClr val="229BEE"/>
                </a:solidFill>
                <a:latin typeface="Pretendard Medium"/>
              </a:rPr>
              <a:t> </a:t>
            </a:r>
            <a:r>
              <a:rPr lang="ko-KR" sz="3354" b="false" i="false" u="none" strike="noStrike">
                <a:solidFill>
                  <a:srgbClr val="229BEE"/>
                </a:solidFill>
                <a:ea typeface="Pretendard Medium"/>
              </a:rPr>
              <a:t>벡터로</a:t>
            </a:r>
            <a:r>
              <a:rPr lang="en-US" sz="3354" b="false" i="false" u="none" strike="noStrike">
                <a:solidFill>
                  <a:srgbClr val="229BEE"/>
                </a:solidFill>
                <a:latin typeface="Pretendard Medium"/>
              </a:rPr>
              <a:t> </a:t>
            </a:r>
            <a:r>
              <a:rPr lang="ko-KR" sz="3354" b="false" i="false" u="none" strike="noStrike">
                <a:solidFill>
                  <a:srgbClr val="229BEE"/>
                </a:solidFill>
                <a:ea typeface="Pretendard Medium"/>
              </a:rPr>
              <a:t>변환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333500" y="2679700"/>
            <a:ext cx="21704300" cy="381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536700" y="889000"/>
            <a:ext cx="21310600" cy="1422400"/>
          </a:xfrm>
          <a:prstGeom prst="rect">
            <a:avLst/>
          </a:prstGeom>
        </p:spPr>
        <p:txBody>
          <a:bodyPr anchor="ctr" rtlCol="false" lIns="0" tIns="101600" rIns="0" bIns="101600"/>
          <a:lstStyle/>
          <a:p>
            <a:pPr algn="ctr" lvl="0">
              <a:lnSpc>
                <a:spcPct val="99600"/>
              </a:lnSpc>
            </a:pPr>
            <a:r>
              <a:rPr lang="ko-KR" sz="8000" b="false" i="false" u="none" strike="noStrike">
                <a:solidFill>
                  <a:srgbClr val="4D4D4D"/>
                </a:solidFill>
                <a:ea typeface="Pretendard Medium"/>
              </a:rPr>
              <a:t>검색</a:t>
            </a:r>
            <a:r>
              <a:rPr lang="en-US" sz="8000" b="false" i="false" u="none" strike="noStrike">
                <a:solidFill>
                  <a:srgbClr val="4D4D4D"/>
                </a:solidFill>
                <a:latin typeface="Pretendard Medium"/>
              </a:rPr>
              <a:t>: k-NN </a:t>
            </a:r>
            <a:r>
              <a:rPr lang="ko-KR" sz="8000" b="false" i="false" u="none" strike="noStrike">
                <a:solidFill>
                  <a:srgbClr val="4D4D4D"/>
                </a:solidFill>
                <a:ea typeface="Pretendard Medium"/>
              </a:rPr>
              <a:t>유사도</a:t>
            </a:r>
            <a:r>
              <a:rPr lang="en-US" sz="8000" b="false" i="false" u="none" strike="noStrike">
                <a:solidFill>
                  <a:srgbClr val="4D4D4D"/>
                </a:solidFill>
                <a:latin typeface="Pretendard Medium"/>
              </a:rPr>
              <a:t> </a:t>
            </a:r>
            <a:r>
              <a:rPr lang="ko-KR" sz="8000" b="false" i="false" u="none" strike="noStrike">
                <a:solidFill>
                  <a:srgbClr val="4D4D4D"/>
                </a:solidFill>
                <a:ea typeface="Pretendard Medium"/>
              </a:rPr>
              <a:t>검색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8813800" y="3606800"/>
            <a:ext cx="6743700" cy="35433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8763000" y="9055100"/>
            <a:ext cx="6858000" cy="10337800"/>
          </a:xfrm>
          <a:prstGeom prst="rect">
            <a:avLst/>
          </a:prstGeom>
        </p:spPr>
        <p:txBody>
          <a:bodyPr anchor="t" rtlCol="false"/>
          <a:lstStyle/>
          <a:p>
            <a:pPr algn="ctr" lvl="0">
              <a:lnSpc>
                <a:spcPct val="128650"/>
              </a:lnSpc>
            </a:pP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- k-NN(k-Nearest Neighbors)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알고리즘은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가장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가까운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이웃을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찾는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방식입니다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.</a:t>
            </a:r>
          </a:p>
          <a:p>
            <a:pPr algn="ctr" lvl="0">
              <a:lnSpc>
                <a:spcPct val="128650"/>
              </a:lnSpc>
            </a:pPr>
            <a:r>
              <a:rPr lang="en" sz="2933" b="false" i="false" u="none" strike="noStrike">
                <a:solidFill>
                  <a:srgbClr val="4D4D4D"/>
                </a:solidFill>
                <a:latin typeface="Pretendard Regular"/>
              </a:rPr>
              <a:t/>
            </a:r>
          </a:p>
          <a:p>
            <a:pPr algn="ctr" lvl="0">
              <a:lnSpc>
                <a:spcPct val="128650"/>
              </a:lnSpc>
            </a:pP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-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검색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API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예시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:</a:t>
            </a:r>
          </a:p>
          <a:p>
            <a:pPr algn="ctr" lvl="0">
              <a:lnSpc>
                <a:spcPct val="128650"/>
              </a:lnSpc>
            </a:pPr>
            <a:r>
              <a:rPr lang="en" sz="2933" b="false" i="false" u="none" strike="noStrike">
                <a:solidFill>
                  <a:srgbClr val="4D4D4D"/>
                </a:solidFill>
                <a:latin typeface="Pretendard Regular"/>
              </a:rPr>
              <a:t>  GET /my-faq-index/_search</a:t>
            </a:r>
          </a:p>
          <a:p>
            <a:pPr algn="ctr" lvl="0">
              <a:lnSpc>
                <a:spcPct val="128650"/>
              </a:lnSpc>
            </a:pPr>
            <a:r>
              <a:rPr lang="en" sz="2933" b="false" i="false" u="none" strike="noStrike">
                <a:solidFill>
                  <a:srgbClr val="4D4D4D"/>
                </a:solidFill>
                <a:latin typeface="Pretendard Regular"/>
              </a:rPr>
              <a:t>  {</a:t>
            </a:r>
          </a:p>
          <a:p>
            <a:pPr algn="ctr" lvl="0">
              <a:lnSpc>
                <a:spcPct val="128650"/>
              </a:lnSpc>
            </a:pPr>
            <a:r>
              <a:rPr lang="en" sz="2933" b="false" i="false" u="none" strike="noStrike">
                <a:solidFill>
                  <a:srgbClr val="4D4D4D"/>
                </a:solidFill>
                <a:latin typeface="Pretendard Regular"/>
              </a:rPr>
              <a:t>    query: {</a:t>
            </a:r>
          </a:p>
          <a:p>
            <a:pPr algn="ctr" lvl="0">
              <a:lnSpc>
                <a:spcPct val="128650"/>
              </a:lnSpc>
            </a:pPr>
            <a:r>
              <a:rPr lang="en" sz="2933" b="false" i="false" u="none" strike="noStrike">
                <a:solidFill>
                  <a:srgbClr val="4D4D4D"/>
                </a:solidFill>
                <a:latin typeface="Pretendard Regular"/>
              </a:rPr>
              <a:t>      knn: {</a:t>
            </a:r>
          </a:p>
          <a:p>
            <a:pPr algn="ctr" lvl="0">
              <a:lnSpc>
                <a:spcPct val="128650"/>
              </a:lnSpc>
            </a:pPr>
            <a:r>
              <a:rPr lang="en" sz="2933" b="false" i="false" u="none" strike="noStrike">
                <a:solidFill>
                  <a:srgbClr val="4D4D4D"/>
                </a:solidFill>
                <a:latin typeface="Pretendard Regular"/>
              </a:rPr>
              <a:t>        my_vector: {</a:t>
            </a:r>
          </a:p>
          <a:p>
            <a:pPr algn="ctr" lvl="0">
              <a:lnSpc>
                <a:spcPct val="128650"/>
              </a:lnSpc>
            </a:pPr>
            <a:r>
              <a:rPr lang="en" sz="2933" b="false" i="false" u="none" strike="noStrike">
                <a:solidFill>
                  <a:srgbClr val="4D4D4D"/>
                </a:solidFill>
                <a:latin typeface="Pretendard Regular"/>
              </a:rPr>
              <a:t>          vector: [0.15, ...],</a:t>
            </a:r>
          </a:p>
          <a:p>
            <a:pPr algn="ctr" lvl="0">
              <a:lnSpc>
                <a:spcPct val="128650"/>
              </a:lnSpc>
            </a:pPr>
            <a:r>
              <a:rPr lang="en" sz="2933" b="false" i="false" u="none" strike="noStrike">
                <a:solidFill>
                  <a:srgbClr val="4D4D4D"/>
                </a:solidFill>
                <a:latin typeface="Pretendard Regular"/>
              </a:rPr>
              <a:t>          k: 2</a:t>
            </a:r>
          </a:p>
          <a:p>
            <a:pPr algn="ctr" lvl="0">
              <a:lnSpc>
                <a:spcPct val="128650"/>
              </a:lnSpc>
            </a:pPr>
            <a:r>
              <a:rPr lang="en" sz="2933" b="false" i="false" u="none" strike="noStrike">
                <a:solidFill>
                  <a:srgbClr val="4D4D4D"/>
                </a:solidFill>
                <a:latin typeface="Pretendard Regular"/>
              </a:rPr>
              <a:t>        }</a:t>
            </a:r>
          </a:p>
          <a:p>
            <a:pPr algn="ctr" lvl="0">
              <a:lnSpc>
                <a:spcPct val="128650"/>
              </a:lnSpc>
            </a:pPr>
            <a:r>
              <a:rPr lang="en" sz="2933" b="false" i="false" u="none" strike="noStrike">
                <a:solidFill>
                  <a:srgbClr val="4D4D4D"/>
                </a:solidFill>
                <a:latin typeface="Pretendard Regular"/>
              </a:rPr>
              <a:t>      }</a:t>
            </a:r>
          </a:p>
          <a:p>
            <a:pPr algn="ctr" lvl="0">
              <a:lnSpc>
                <a:spcPct val="128650"/>
              </a:lnSpc>
            </a:pPr>
            <a:r>
              <a:rPr lang="en" sz="2933" b="false" i="false" u="none" strike="noStrike">
                <a:solidFill>
                  <a:srgbClr val="4D4D4D"/>
                </a:solidFill>
                <a:latin typeface="Pretendard Regular"/>
              </a:rPr>
              <a:t>    }</a:t>
            </a:r>
          </a:p>
          <a:p>
            <a:pPr algn="ctr" lvl="0">
              <a:lnSpc>
                <a:spcPct val="128650"/>
              </a:lnSpc>
            </a:pPr>
            <a:r>
              <a:rPr lang="en" sz="2933" b="false" i="false" u="none" strike="noStrike">
                <a:solidFill>
                  <a:srgbClr val="4D4D4D"/>
                </a:solidFill>
                <a:latin typeface="Pretendard Regular"/>
              </a:rPr>
              <a:t>  }</a:t>
            </a:r>
          </a:p>
          <a:p>
            <a:pPr algn="ctr" lvl="0">
              <a:lnSpc>
                <a:spcPct val="128650"/>
              </a:lnSpc>
            </a:pPr>
            <a:r>
              <a:rPr lang="en" sz="2933" b="false" i="false" u="none" strike="noStrike">
                <a:solidFill>
                  <a:srgbClr val="4D4D4D"/>
                </a:solidFill>
                <a:latin typeface="Pretendard Regular"/>
              </a:rPr>
              <a:t/>
            </a:r>
          </a:p>
          <a:p>
            <a:pPr algn="ctr" lvl="0">
              <a:lnSpc>
                <a:spcPct val="128650"/>
              </a:lnSpc>
            </a:pP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- k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값은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반환할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유사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문서의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개수를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의미합니다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750300" y="8128000"/>
            <a:ext cx="6870700" cy="596900"/>
          </a:xfrm>
          <a:prstGeom prst="rect">
            <a:avLst/>
          </a:prstGeom>
        </p:spPr>
        <p:txBody>
          <a:bodyPr anchor="b" rtlCol="false" lIns="0" tIns="0" rIns="0" bIns="6392"/>
          <a:lstStyle/>
          <a:p>
            <a:pPr algn="ctr" lvl="0">
              <a:lnSpc>
                <a:spcPct val="113710"/>
              </a:lnSpc>
            </a:pPr>
            <a:r>
              <a:rPr lang="en-US" sz="3354" b="false" i="false" u="none" strike="noStrike">
                <a:solidFill>
                  <a:srgbClr val="229BEE"/>
                </a:solidFill>
                <a:latin typeface="Pretendard Medium"/>
              </a:rPr>
              <a:t>k-NN </a:t>
            </a:r>
            <a:r>
              <a:rPr lang="ko-KR" sz="3354" b="false" i="false" u="none" strike="noStrike">
                <a:solidFill>
                  <a:srgbClr val="229BEE"/>
                </a:solidFill>
                <a:ea typeface="Pretendard Medium"/>
              </a:rPr>
              <a:t>알고리즘으로</a:t>
            </a:r>
            <a:r>
              <a:rPr lang="en-US" sz="3354" b="false" i="false" u="none" strike="noStrike">
                <a:solidFill>
                  <a:srgbClr val="229BEE"/>
                </a:solidFill>
                <a:latin typeface="Pretendard Medium"/>
              </a:rPr>
              <a:t> </a:t>
            </a:r>
            <a:r>
              <a:rPr lang="ko-KR" sz="3354" b="false" i="false" u="none" strike="noStrike">
                <a:solidFill>
                  <a:srgbClr val="229BEE"/>
                </a:solidFill>
                <a:ea typeface="Pretendard Medium"/>
              </a:rPr>
              <a:t>유사</a:t>
            </a:r>
            <a:r>
              <a:rPr lang="en-US" sz="3354" b="false" i="false" u="none" strike="noStrike">
                <a:solidFill>
                  <a:srgbClr val="229BEE"/>
                </a:solidFill>
                <a:latin typeface="Pretendard Medium"/>
              </a:rPr>
              <a:t> </a:t>
            </a:r>
            <a:r>
              <a:rPr lang="ko-KR" sz="3354" b="false" i="false" u="none" strike="noStrike">
                <a:solidFill>
                  <a:srgbClr val="229BEE"/>
                </a:solidFill>
                <a:ea typeface="Pretendard Medium"/>
              </a:rPr>
              <a:t>검색</a:t>
            </a:r>
          </a:p>
        </p:txBody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6129000" y="3606800"/>
            <a:ext cx="6743700" cy="3543300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16065500" y="9055100"/>
            <a:ext cx="6858000" cy="8026400"/>
          </a:xfrm>
          <a:prstGeom prst="rect">
            <a:avLst/>
          </a:prstGeom>
        </p:spPr>
        <p:txBody>
          <a:bodyPr anchor="t" rtlCol="false"/>
          <a:lstStyle/>
          <a:p>
            <a:pPr algn="ctr" lvl="0">
              <a:lnSpc>
                <a:spcPct val="128650"/>
              </a:lnSpc>
            </a:pP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-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검색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결과로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유사도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점수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(score)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와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함께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가장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유사한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문서들이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반환됩니다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.</a:t>
            </a:r>
          </a:p>
          <a:p>
            <a:pPr algn="ctr" lvl="0">
              <a:lnSpc>
                <a:spcPct val="128650"/>
              </a:lnSpc>
            </a:pPr>
            <a:r>
              <a:rPr lang="en" sz="2933" b="false" i="false" u="none" strike="noStrike">
                <a:solidFill>
                  <a:srgbClr val="4D4D4D"/>
                </a:solidFill>
                <a:latin typeface="Pretendard Regular"/>
              </a:rPr>
              <a:t/>
            </a:r>
          </a:p>
          <a:p>
            <a:pPr algn="ctr" lvl="0">
              <a:lnSpc>
                <a:spcPct val="128650"/>
              </a:lnSpc>
            </a:pP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-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유사도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점수가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높을수록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의미적으로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더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유사한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질문입니다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.</a:t>
            </a:r>
          </a:p>
          <a:p>
            <a:pPr algn="ctr" lvl="0">
              <a:lnSpc>
                <a:spcPct val="128650"/>
              </a:lnSpc>
            </a:pPr>
            <a:r>
              <a:rPr lang="en" sz="2933" b="false" i="false" u="none" strike="noStrike">
                <a:solidFill>
                  <a:srgbClr val="4D4D4D"/>
                </a:solidFill>
                <a:latin typeface="Pretendard Regular"/>
              </a:rPr>
              <a:t/>
            </a:r>
          </a:p>
          <a:p>
            <a:pPr algn="ctr" lvl="0">
              <a:lnSpc>
                <a:spcPct val="128650"/>
              </a:lnSpc>
            </a:pP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-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반환된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문서의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원본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텍스트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(my_text)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를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사용자에게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답변으로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제공합니다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.</a:t>
            </a:r>
          </a:p>
          <a:p>
            <a:pPr algn="ctr" lvl="0">
              <a:lnSpc>
                <a:spcPct val="128650"/>
              </a:lnSpc>
            </a:pPr>
            <a:r>
              <a:rPr lang="en" sz="2933" b="false" i="false" u="none" strike="noStrike">
                <a:solidFill>
                  <a:srgbClr val="4D4D4D"/>
                </a:solidFill>
                <a:latin typeface="Pretendard Regular"/>
              </a:rPr>
              <a:t/>
            </a:r>
          </a:p>
          <a:p>
            <a:pPr algn="ctr" lvl="0">
              <a:lnSpc>
                <a:spcPct val="128650"/>
              </a:lnSpc>
            </a:pP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-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필요에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따라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여러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결과를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조합하거나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추가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처리할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수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있습니다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.</a:t>
            </a:r>
          </a:p>
          <a:p>
            <a:pPr algn="ctr" lvl="0">
              <a:lnSpc>
                <a:spcPct val="128650"/>
              </a:lnSpc>
            </a:pPr>
            <a:r>
              <a:rPr lang="en" sz="2933" b="false" i="false" u="none" strike="noStrike">
                <a:solidFill>
                  <a:srgbClr val="4D4D4D"/>
                </a:solidFill>
                <a:latin typeface="Pretendard Regular"/>
              </a:rPr>
              <a:t/>
            </a:r>
          </a:p>
          <a:p>
            <a:pPr algn="ctr" lvl="0">
              <a:lnSpc>
                <a:spcPct val="128650"/>
              </a:lnSpc>
            </a:pP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-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이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방식으로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FAQ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검색기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,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챗봇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등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다양한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응용이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가능합니다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6065500" y="8128000"/>
            <a:ext cx="6870700" cy="596900"/>
          </a:xfrm>
          <a:prstGeom prst="rect">
            <a:avLst/>
          </a:prstGeom>
        </p:spPr>
        <p:txBody>
          <a:bodyPr anchor="b" rtlCol="false" lIns="0" tIns="0" rIns="0" bIns="6392"/>
          <a:lstStyle/>
          <a:p>
            <a:pPr algn="ctr" lvl="0">
              <a:lnSpc>
                <a:spcPct val="113710"/>
              </a:lnSpc>
            </a:pPr>
            <a:r>
              <a:rPr lang="ko-KR" sz="3354" b="false" i="false" u="none" strike="noStrike">
                <a:solidFill>
                  <a:srgbClr val="229BEE"/>
                </a:solidFill>
                <a:ea typeface="Pretendard Medium"/>
              </a:rPr>
              <a:t>결과</a:t>
            </a:r>
            <a:r>
              <a:rPr lang="en-US" sz="3354" b="false" i="false" u="none" strike="noStrike">
                <a:solidFill>
                  <a:srgbClr val="229BEE"/>
                </a:solidFill>
                <a:latin typeface="Pretendard Medium"/>
              </a:rPr>
              <a:t> </a:t>
            </a:r>
            <a:r>
              <a:rPr lang="ko-KR" sz="3354" b="false" i="false" u="none" strike="noStrike">
                <a:solidFill>
                  <a:srgbClr val="229BEE"/>
                </a:solidFill>
                <a:ea typeface="Pretendard Medium"/>
              </a:rPr>
              <a:t>활용</a:t>
            </a:r>
            <a:r>
              <a:rPr lang="en-US" sz="3354" b="false" i="false" u="none" strike="noStrike">
                <a:solidFill>
                  <a:srgbClr val="229BEE"/>
                </a:solidFill>
                <a:latin typeface="Pretendard Medium"/>
              </a:rPr>
              <a:t> </a:t>
            </a:r>
            <a:r>
              <a:rPr lang="ko-KR" sz="3354" b="false" i="false" u="none" strike="noStrike">
                <a:solidFill>
                  <a:srgbClr val="229BEE"/>
                </a:solidFill>
                <a:ea typeface="Pretendard Medium"/>
              </a:rPr>
              <a:t>및</a:t>
            </a:r>
            <a:r>
              <a:rPr lang="en-US" sz="3354" b="false" i="false" u="none" strike="noStrike">
                <a:solidFill>
                  <a:srgbClr val="229BEE"/>
                </a:solidFill>
                <a:latin typeface="Pretendard Medium"/>
              </a:rPr>
              <a:t> </a:t>
            </a:r>
            <a:r>
              <a:rPr lang="ko-KR" sz="3354" b="false" i="false" u="none" strike="noStrike">
                <a:solidFill>
                  <a:srgbClr val="229BEE"/>
                </a:solidFill>
                <a:ea typeface="Pretendard Medium"/>
              </a:rPr>
              <a:t>응답</a:t>
            </a:r>
            <a:r>
              <a:rPr lang="en-US" sz="3354" b="false" i="false" u="none" strike="noStrike">
                <a:solidFill>
                  <a:srgbClr val="229BEE"/>
                </a:solidFill>
                <a:latin typeface="Pretendard Medium"/>
              </a:rPr>
              <a:t> </a:t>
            </a:r>
            <a:r>
              <a:rPr lang="ko-KR" sz="3354" b="false" i="false" u="none" strike="noStrike">
                <a:solidFill>
                  <a:srgbClr val="229BEE"/>
                </a:solidFill>
                <a:ea typeface="Pretendard Medium"/>
              </a:rPr>
              <a:t>생성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229BEE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381000" y="381000"/>
            <a:ext cx="23622000" cy="12954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333500" y="3378200"/>
            <a:ext cx="21704300" cy="27051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>
            <a:alphaModFix amt="80000"/>
          </a:blip>
          <a:stretch>
            <a:fillRect/>
          </a:stretch>
        </p:blipFill>
        <p:spPr>
          <a:xfrm rot="5400000">
            <a:off x="2159000" y="4711700"/>
            <a:ext cx="2463800" cy="254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244600" y="4305300"/>
            <a:ext cx="2247900" cy="825500"/>
          </a:xfrm>
          <a:prstGeom prst="rect">
            <a:avLst/>
          </a:prstGeom>
        </p:spPr>
        <p:txBody>
          <a:bodyPr anchor="ctr" rtlCol="false"/>
          <a:lstStyle/>
          <a:p>
            <a:pPr algn="ctr" lvl="0">
              <a:lnSpc>
                <a:spcPct val="116199"/>
              </a:lnSpc>
            </a:pPr>
            <a:r>
              <a:rPr lang="en" sz="4666" b="false" i="false" u="none" strike="noStrike">
                <a:solidFill>
                  <a:srgbClr val="229BEE"/>
                </a:solidFill>
                <a:latin typeface="Pretendard Medium"/>
              </a:rPr>
              <a:t>01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013200" y="4622800"/>
            <a:ext cx="18707100" cy="11176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32800"/>
              </a:lnSpc>
            </a:pP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- Windows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위에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WSL/Ubuntu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를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설치하여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리눅스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환경을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구성합니다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.</a:t>
            </a:r>
          </a:p>
          <a:p>
            <a:pPr algn="l" lvl="0">
              <a:lnSpc>
                <a:spcPct val="132800"/>
              </a:lnSpc>
            </a:pP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- Docker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를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통해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OpenSearch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와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OpenSearch Dashboards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컨테이너를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실행합니다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013200" y="3708400"/>
            <a:ext cx="18719800" cy="596900"/>
          </a:xfrm>
          <a:prstGeom prst="rect">
            <a:avLst/>
          </a:prstGeom>
        </p:spPr>
        <p:txBody>
          <a:bodyPr anchor="b" rtlCol="false"/>
          <a:lstStyle/>
          <a:p>
            <a:pPr algn="l" lvl="0">
              <a:lnSpc>
                <a:spcPct val="116199"/>
              </a:lnSpc>
            </a:pPr>
            <a:r>
              <a:rPr lang="en-US" sz="3333" b="false" i="false" u="none" strike="noStrike">
                <a:solidFill>
                  <a:srgbClr val="4D4D4D"/>
                </a:solidFill>
                <a:latin typeface="Pretendard Medium"/>
              </a:rPr>
              <a:t>1. </a:t>
            </a:r>
            <a:r>
              <a:rPr lang="ko-KR" sz="3333" b="false" i="false" u="none" strike="noStrike">
                <a:solidFill>
                  <a:srgbClr val="4D4D4D"/>
                </a:solidFill>
                <a:ea typeface="Pretendard Medium"/>
              </a:rPr>
              <a:t>기반</a:t>
            </a:r>
            <a:r>
              <a:rPr lang="en-US" sz="3333" b="false" i="false" u="none" strike="noStrike">
                <a:solidFill>
                  <a:srgbClr val="4D4D4D"/>
                </a:solidFill>
                <a:latin typeface="Pretendard Medium"/>
              </a:rPr>
              <a:t> </a:t>
            </a:r>
            <a:r>
              <a:rPr lang="ko-KR" sz="3333" b="false" i="false" u="none" strike="noStrike">
                <a:solidFill>
                  <a:srgbClr val="4D4D4D"/>
                </a:solidFill>
                <a:ea typeface="Pretendard Medium"/>
              </a:rPr>
              <a:t>환경</a:t>
            </a:r>
            <a:r>
              <a:rPr lang="en-US" sz="3333" b="false" i="false" u="none" strike="noStrike">
                <a:solidFill>
                  <a:srgbClr val="4D4D4D"/>
                </a:solidFill>
                <a:latin typeface="Pretendard Medium"/>
              </a:rPr>
              <a:t> </a:t>
            </a:r>
            <a:r>
              <a:rPr lang="ko-KR" sz="3333" b="false" i="false" u="none" strike="noStrike">
                <a:solidFill>
                  <a:srgbClr val="4D4D4D"/>
                </a:solidFill>
                <a:ea typeface="Pretendard Medium"/>
              </a:rPr>
              <a:t>구축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333500" y="6692900"/>
            <a:ext cx="21704300" cy="27051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4">
            <a:alphaModFix amt="80000"/>
          </a:blip>
          <a:stretch>
            <a:fillRect/>
          </a:stretch>
        </p:blipFill>
        <p:spPr>
          <a:xfrm rot="5400000">
            <a:off x="2159000" y="8026400"/>
            <a:ext cx="2463800" cy="254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1244600" y="7620000"/>
            <a:ext cx="2247900" cy="825500"/>
          </a:xfrm>
          <a:prstGeom prst="rect">
            <a:avLst/>
          </a:prstGeom>
        </p:spPr>
        <p:txBody>
          <a:bodyPr anchor="ctr" rtlCol="false"/>
          <a:lstStyle/>
          <a:p>
            <a:pPr algn="ctr" lvl="0">
              <a:lnSpc>
                <a:spcPct val="116199"/>
              </a:lnSpc>
            </a:pPr>
            <a:r>
              <a:rPr lang="en" sz="4666" b="false" i="false" u="none" strike="noStrike">
                <a:solidFill>
                  <a:srgbClr val="229BEE"/>
                </a:solidFill>
                <a:latin typeface="Pretendard Medium"/>
              </a:rPr>
              <a:t>02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013200" y="7950200"/>
            <a:ext cx="18707100" cy="11176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32800"/>
              </a:lnSpc>
            </a:pP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- OpenSearch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에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ML Commons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설정을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활성화하고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HuggingFace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임베딩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모델을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등록합니다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.</a:t>
            </a:r>
          </a:p>
          <a:p>
            <a:pPr algn="l" lvl="0">
              <a:lnSpc>
                <a:spcPct val="132800"/>
              </a:lnSpc>
            </a:pP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- k-NN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인덱스를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생성하고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텍스트와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벡터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데이터를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함께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저장합니다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013200" y="7023100"/>
            <a:ext cx="18719800" cy="596900"/>
          </a:xfrm>
          <a:prstGeom prst="rect">
            <a:avLst/>
          </a:prstGeom>
        </p:spPr>
        <p:txBody>
          <a:bodyPr anchor="b" rtlCol="false"/>
          <a:lstStyle/>
          <a:p>
            <a:pPr algn="l" lvl="0">
              <a:lnSpc>
                <a:spcPct val="116199"/>
              </a:lnSpc>
            </a:pPr>
            <a:r>
              <a:rPr lang="en-US" sz="3333" b="false" i="false" u="none" strike="noStrike">
                <a:solidFill>
                  <a:srgbClr val="4D4D4D"/>
                </a:solidFill>
                <a:latin typeface="Pretendard Medium"/>
              </a:rPr>
              <a:t>2. </a:t>
            </a:r>
            <a:r>
              <a:rPr lang="ko-KR" sz="3333" b="false" i="false" u="none" strike="noStrike">
                <a:solidFill>
                  <a:srgbClr val="4D4D4D"/>
                </a:solidFill>
                <a:ea typeface="Pretendard Medium"/>
              </a:rPr>
              <a:t>모델</a:t>
            </a:r>
            <a:r>
              <a:rPr lang="en-US" sz="3333" b="false" i="false" u="none" strike="noStrike">
                <a:solidFill>
                  <a:srgbClr val="4D4D4D"/>
                </a:solidFill>
                <a:latin typeface="Pretendard Medium"/>
              </a:rPr>
              <a:t> </a:t>
            </a:r>
            <a:r>
              <a:rPr lang="ko-KR" sz="3333" b="false" i="false" u="none" strike="noStrike">
                <a:solidFill>
                  <a:srgbClr val="4D4D4D"/>
                </a:solidFill>
                <a:ea typeface="Pretendard Medium"/>
              </a:rPr>
              <a:t>및</a:t>
            </a:r>
            <a:r>
              <a:rPr lang="en-US" sz="3333" b="false" i="false" u="none" strike="noStrike">
                <a:solidFill>
                  <a:srgbClr val="4D4D4D"/>
                </a:solidFill>
                <a:latin typeface="Pretendard Medium"/>
              </a:rPr>
              <a:t> </a:t>
            </a:r>
            <a:r>
              <a:rPr lang="ko-KR" sz="3333" b="false" i="false" u="none" strike="noStrike">
                <a:solidFill>
                  <a:srgbClr val="4D4D4D"/>
                </a:solidFill>
                <a:ea typeface="Pretendard Medium"/>
              </a:rPr>
              <a:t>데이터</a:t>
            </a:r>
            <a:r>
              <a:rPr lang="en-US" sz="3333" b="false" i="false" u="none" strike="noStrike">
                <a:solidFill>
                  <a:srgbClr val="4D4D4D"/>
                </a:solidFill>
                <a:latin typeface="Pretendard Medium"/>
              </a:rPr>
              <a:t> </a:t>
            </a:r>
            <a:r>
              <a:rPr lang="ko-KR" sz="3333" b="false" i="false" u="none" strike="noStrike">
                <a:solidFill>
                  <a:srgbClr val="4D4D4D"/>
                </a:solidFill>
                <a:ea typeface="Pretendard Medium"/>
              </a:rPr>
              <a:t>준비</a:t>
            </a:r>
          </a:p>
        </p:txBody>
      </p:sp>
      <p:pic>
        <p:nvPicPr>
          <p:cNvPr name="Picture 13" id="13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333500" y="10007600"/>
            <a:ext cx="21704300" cy="27051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4">
            <a:alphaModFix amt="80000"/>
          </a:blip>
          <a:stretch>
            <a:fillRect/>
          </a:stretch>
        </p:blipFill>
        <p:spPr>
          <a:xfrm rot="5400000">
            <a:off x="2159000" y="11341100"/>
            <a:ext cx="2463800" cy="25400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1244600" y="10934700"/>
            <a:ext cx="2247900" cy="825500"/>
          </a:xfrm>
          <a:prstGeom prst="rect">
            <a:avLst/>
          </a:prstGeom>
        </p:spPr>
        <p:txBody>
          <a:bodyPr anchor="ctr" rtlCol="false"/>
          <a:lstStyle/>
          <a:p>
            <a:pPr algn="ctr" lvl="0">
              <a:lnSpc>
                <a:spcPct val="116199"/>
              </a:lnSpc>
            </a:pPr>
            <a:r>
              <a:rPr lang="en" sz="4666" b="false" i="false" u="none" strike="noStrike">
                <a:solidFill>
                  <a:srgbClr val="229BEE"/>
                </a:solidFill>
                <a:latin typeface="Pretendard Medium"/>
              </a:rPr>
              <a:t>03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4013200" y="11264900"/>
            <a:ext cx="18707100" cy="11176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32800"/>
              </a:lnSpc>
            </a:pP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-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사용자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질문을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벡터로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변환하고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k-NN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검색으로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유사한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질문을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찾습니다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.</a:t>
            </a:r>
          </a:p>
          <a:p>
            <a:pPr algn="l" lvl="0">
              <a:lnSpc>
                <a:spcPct val="132800"/>
              </a:lnSpc>
            </a:pP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-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검색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결과를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활용하여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사용자에게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적절한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답변을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제공합니다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4013200" y="10337800"/>
            <a:ext cx="18719800" cy="596900"/>
          </a:xfrm>
          <a:prstGeom prst="rect">
            <a:avLst/>
          </a:prstGeom>
        </p:spPr>
        <p:txBody>
          <a:bodyPr anchor="b" rtlCol="false"/>
          <a:lstStyle/>
          <a:p>
            <a:pPr algn="l" lvl="0">
              <a:lnSpc>
                <a:spcPct val="116199"/>
              </a:lnSpc>
            </a:pPr>
            <a:r>
              <a:rPr lang="en-US" sz="3333" b="false" i="false" u="none" strike="noStrike">
                <a:solidFill>
                  <a:srgbClr val="4D4D4D"/>
                </a:solidFill>
                <a:latin typeface="Pretendard Medium"/>
              </a:rPr>
              <a:t>3. </a:t>
            </a:r>
            <a:r>
              <a:rPr lang="ko-KR" sz="3333" b="false" i="false" u="none" strike="noStrike">
                <a:solidFill>
                  <a:srgbClr val="4D4D4D"/>
                </a:solidFill>
                <a:ea typeface="Pretendard Medium"/>
              </a:rPr>
              <a:t>검색</a:t>
            </a:r>
            <a:r>
              <a:rPr lang="en-US" sz="3333" b="false" i="false" u="none" strike="noStrike">
                <a:solidFill>
                  <a:srgbClr val="4D4D4D"/>
                </a:solidFill>
                <a:latin typeface="Pretendard Medium"/>
              </a:rPr>
              <a:t> </a:t>
            </a:r>
            <a:r>
              <a:rPr lang="ko-KR" sz="3333" b="false" i="false" u="none" strike="noStrike">
                <a:solidFill>
                  <a:srgbClr val="4D4D4D"/>
                </a:solidFill>
                <a:ea typeface="Pretendard Medium"/>
              </a:rPr>
              <a:t>및</a:t>
            </a:r>
            <a:r>
              <a:rPr lang="en-US" sz="3333" b="false" i="false" u="none" strike="noStrike">
                <a:solidFill>
                  <a:srgbClr val="4D4D4D"/>
                </a:solidFill>
                <a:latin typeface="Pretendard Medium"/>
              </a:rPr>
              <a:t> </a:t>
            </a:r>
            <a:r>
              <a:rPr lang="ko-KR" sz="3333" b="false" i="false" u="none" strike="noStrike">
                <a:solidFill>
                  <a:srgbClr val="4D4D4D"/>
                </a:solidFill>
                <a:ea typeface="Pretendard Medium"/>
              </a:rPr>
              <a:t>활용</a:t>
            </a:r>
          </a:p>
        </p:txBody>
      </p:sp>
      <p:pic>
        <p:nvPicPr>
          <p:cNvPr name="Picture 18" id="1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333500" y="2679700"/>
            <a:ext cx="21704300" cy="38100"/>
          </a:xfrm>
          <a:prstGeom prst="rect">
            <a:avLst/>
          </a:prstGeom>
        </p:spPr>
      </p:pic>
      <p:sp>
        <p:nvSpPr>
          <p:cNvPr name="TextBox 19" id="19"/>
          <p:cNvSpPr txBox="true"/>
          <p:nvPr/>
        </p:nvSpPr>
        <p:spPr>
          <a:xfrm rot="0">
            <a:off x="1536700" y="889000"/>
            <a:ext cx="21310600" cy="1422400"/>
          </a:xfrm>
          <a:prstGeom prst="rect">
            <a:avLst/>
          </a:prstGeom>
        </p:spPr>
        <p:txBody>
          <a:bodyPr anchor="ctr" rtlCol="false" lIns="0" tIns="101600" rIns="0" bIns="101600"/>
          <a:lstStyle/>
          <a:p>
            <a:pPr algn="ctr" lvl="0">
              <a:lnSpc>
                <a:spcPct val="99600"/>
              </a:lnSpc>
            </a:pPr>
            <a:r>
              <a:rPr lang="ko-KR" sz="8000" b="false" i="false" u="none" strike="noStrike">
                <a:solidFill>
                  <a:srgbClr val="4D4D4D"/>
                </a:solidFill>
                <a:ea typeface="Pretendard Medium"/>
              </a:rPr>
              <a:t>전체</a:t>
            </a:r>
            <a:r>
              <a:rPr lang="en-US" sz="8000" b="false" i="false" u="none" strike="noStrike">
                <a:solidFill>
                  <a:srgbClr val="4D4D4D"/>
                </a:solidFill>
                <a:latin typeface="Pretendard Medium"/>
              </a:rPr>
              <a:t> </a:t>
            </a:r>
            <a:r>
              <a:rPr lang="ko-KR" sz="8000" b="false" i="false" u="none" strike="noStrike">
                <a:solidFill>
                  <a:srgbClr val="4D4D4D"/>
                </a:solidFill>
                <a:ea typeface="Pretendard Medium"/>
              </a:rPr>
              <a:t>흐름</a:t>
            </a:r>
            <a:r>
              <a:rPr lang="en-US" sz="8000" b="false" i="false" u="none" strike="noStrike">
                <a:solidFill>
                  <a:srgbClr val="4D4D4D"/>
                </a:solidFill>
                <a:latin typeface="Pretendard Medium"/>
              </a:rPr>
              <a:t> </a:t>
            </a:r>
            <a:r>
              <a:rPr lang="ko-KR" sz="8000" b="false" i="false" u="none" strike="noStrike">
                <a:solidFill>
                  <a:srgbClr val="4D4D4D"/>
                </a:solidFill>
                <a:ea typeface="Pretendard Medium"/>
              </a:rPr>
              <a:t>정리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229BEE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381000" y="381000"/>
            <a:ext cx="23622000" cy="12954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333500" y="2679700"/>
            <a:ext cx="21704300" cy="381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536700" y="889000"/>
            <a:ext cx="21310600" cy="1422400"/>
          </a:xfrm>
          <a:prstGeom prst="rect">
            <a:avLst/>
          </a:prstGeom>
        </p:spPr>
        <p:txBody>
          <a:bodyPr anchor="ctr" rtlCol="false" lIns="0" tIns="101600" rIns="0" bIns="101600"/>
          <a:lstStyle/>
          <a:p>
            <a:pPr algn="ctr" lvl="0">
              <a:lnSpc>
                <a:spcPct val="99600"/>
              </a:lnSpc>
            </a:pPr>
            <a:r>
              <a:rPr lang="ko-KR" sz="8000" b="false" i="false" u="none" strike="noStrike">
                <a:solidFill>
                  <a:srgbClr val="4D4D4D"/>
                </a:solidFill>
                <a:ea typeface="Pretendard Medium"/>
              </a:rPr>
              <a:t>운영</a:t>
            </a:r>
            <a:r>
              <a:rPr lang="en-US" sz="8000" b="false" i="false" u="none" strike="noStrike">
                <a:solidFill>
                  <a:srgbClr val="4D4D4D"/>
                </a:solidFill>
                <a:latin typeface="Pretendard Medium"/>
              </a:rPr>
              <a:t> </a:t>
            </a:r>
            <a:r>
              <a:rPr lang="ko-KR" sz="8000" b="false" i="false" u="none" strike="noStrike">
                <a:solidFill>
                  <a:srgbClr val="4D4D4D"/>
                </a:solidFill>
                <a:ea typeface="Pretendard Medium"/>
              </a:rPr>
              <a:t>시</a:t>
            </a:r>
            <a:r>
              <a:rPr lang="en-US" sz="8000" b="false" i="false" u="none" strike="noStrike">
                <a:solidFill>
                  <a:srgbClr val="4D4D4D"/>
                </a:solidFill>
                <a:latin typeface="Pretendard Medium"/>
              </a:rPr>
              <a:t> </a:t>
            </a:r>
            <a:r>
              <a:rPr lang="ko-KR" sz="8000" b="false" i="false" u="none" strike="noStrike">
                <a:solidFill>
                  <a:srgbClr val="4D4D4D"/>
                </a:solidFill>
                <a:ea typeface="Pretendard Medium"/>
              </a:rPr>
              <a:t>주의</a:t>
            </a:r>
            <a:r>
              <a:rPr lang="en-US" sz="8000" b="false" i="false" u="none" strike="noStrike">
                <a:solidFill>
                  <a:srgbClr val="4D4D4D"/>
                </a:solidFill>
                <a:latin typeface="Pretendard Medium"/>
              </a:rPr>
              <a:t> </a:t>
            </a:r>
            <a:r>
              <a:rPr lang="ko-KR" sz="8000" b="false" i="false" u="none" strike="noStrike">
                <a:solidFill>
                  <a:srgbClr val="4D4D4D"/>
                </a:solidFill>
                <a:ea typeface="Pretendard Medium"/>
              </a:rPr>
              <a:t>사항</a:t>
            </a:r>
            <a:r>
              <a:rPr lang="en-US" sz="8000" b="false" i="false" u="none" strike="noStrike">
                <a:solidFill>
                  <a:srgbClr val="4D4D4D"/>
                </a:solidFill>
                <a:latin typeface="Pretendard Medium"/>
              </a:rPr>
              <a:t> (1)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562100" y="3594100"/>
            <a:ext cx="10274300" cy="4229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>
            <a:alphaModFix amt="30000"/>
          </a:blip>
          <a:stretch>
            <a:fillRect/>
          </a:stretch>
        </p:blipFill>
        <p:spPr>
          <a:xfrm rot="0">
            <a:off x="2133600" y="5003800"/>
            <a:ext cx="9131300" cy="254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2585700" y="3594100"/>
            <a:ext cx="10236200" cy="42291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2133600" y="4076700"/>
            <a:ext cx="9296400" cy="711200"/>
          </a:xfrm>
          <a:prstGeom prst="rect">
            <a:avLst/>
          </a:prstGeom>
        </p:spPr>
        <p:txBody>
          <a:bodyPr anchor="ctr" rtlCol="false"/>
          <a:lstStyle/>
          <a:p>
            <a:pPr algn="l" lvl="0">
              <a:lnSpc>
                <a:spcPct val="116199"/>
              </a:lnSpc>
            </a:pPr>
            <a:r>
              <a:rPr lang="en-US" sz="3999" b="false" i="false" u="none" strike="noStrike">
                <a:solidFill>
                  <a:srgbClr val="229BEE"/>
                </a:solidFill>
                <a:latin typeface="Pretendard Medium"/>
              </a:rPr>
              <a:t>Docker </a:t>
            </a:r>
            <a:r>
              <a:rPr lang="ko-KR" sz="3999" b="false" i="false" u="none" strike="noStrike">
                <a:solidFill>
                  <a:srgbClr val="229BEE"/>
                </a:solidFill>
                <a:ea typeface="Pretendard Medium"/>
              </a:rPr>
              <a:t>메모리</a:t>
            </a:r>
            <a:r>
              <a:rPr lang="en-US" sz="3999" b="false" i="false" u="none" strike="noStrike">
                <a:solidFill>
                  <a:srgbClr val="229BEE"/>
                </a:solidFill>
                <a:latin typeface="Pretendard Medium"/>
              </a:rPr>
              <a:t> </a:t>
            </a:r>
            <a:r>
              <a:rPr lang="ko-KR" sz="3999" b="false" i="false" u="none" strike="noStrike">
                <a:solidFill>
                  <a:srgbClr val="229BEE"/>
                </a:solidFill>
                <a:ea typeface="Pretendard Medium"/>
              </a:rPr>
              <a:t>부족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133600" y="5270500"/>
            <a:ext cx="7874000" cy="57404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-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증상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: OpenSearch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컨테이너가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자꾸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죽음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(Exited with code 137)</a:t>
            </a:r>
          </a:p>
          <a:p>
            <a:pPr algn="l" lvl="0">
              <a:lnSpc>
                <a:spcPct val="116199"/>
              </a:lnSpc>
            </a:pPr>
            <a:r>
              <a:rPr lang="en" sz="2933" b="false" i="false" u="none" strike="noStrike">
                <a:solidFill>
                  <a:srgbClr val="4D4D4D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16199"/>
              </a:lnSpc>
            </a:pP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-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원인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: Docker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에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할당된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메모리가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부족하여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OOM(Out of Memory)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발생</a:t>
            </a:r>
          </a:p>
          <a:p>
            <a:pPr algn="l" lvl="0">
              <a:lnSpc>
                <a:spcPct val="116199"/>
              </a:lnSpc>
            </a:pPr>
            <a:r>
              <a:rPr lang="en" sz="2933" b="false" i="false" u="none" strike="noStrike">
                <a:solidFill>
                  <a:srgbClr val="4D4D4D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16199"/>
              </a:lnSpc>
            </a:pP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-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해결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: WSL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자체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메모리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할당을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늘리거나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(.wslconfig), Docker Desktop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설정에서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메모리를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4GB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이상으로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증가</a:t>
            </a:r>
          </a:p>
          <a:p>
            <a:pPr algn="l" lvl="0">
              <a:lnSpc>
                <a:spcPct val="116199"/>
              </a:lnSpc>
            </a:pPr>
            <a:r>
              <a:rPr lang="en" sz="2933" b="false" i="false" u="none" strike="noStrike">
                <a:solidFill>
                  <a:srgbClr val="4D4D4D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16199"/>
              </a:lnSpc>
            </a:pP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-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권장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: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최소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8GB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이상의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메모리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할당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권장</a:t>
            </a:r>
          </a:p>
        </p:txBody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5">
            <a:alphaModFix amt="30000"/>
          </a:blip>
          <a:stretch>
            <a:fillRect/>
          </a:stretch>
        </p:blipFill>
        <p:spPr>
          <a:xfrm rot="0">
            <a:off x="13106400" y="5003800"/>
            <a:ext cx="9131300" cy="254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12954000" y="4076700"/>
            <a:ext cx="9296400" cy="711200"/>
          </a:xfrm>
          <a:prstGeom prst="rect">
            <a:avLst/>
          </a:prstGeom>
        </p:spPr>
        <p:txBody>
          <a:bodyPr anchor="ctr" rtlCol="false"/>
          <a:lstStyle/>
          <a:p>
            <a:pPr algn="r" lvl="0">
              <a:lnSpc>
                <a:spcPct val="116199"/>
              </a:lnSpc>
            </a:pPr>
            <a:r>
              <a:rPr lang="en-US" sz="3999" b="false" i="false" u="none" strike="noStrike">
                <a:solidFill>
                  <a:srgbClr val="229BEE"/>
                </a:solidFill>
                <a:latin typeface="Pretendard Medium"/>
              </a:rPr>
              <a:t>Embedding </a:t>
            </a:r>
            <a:r>
              <a:rPr lang="ko-KR" sz="3999" b="false" i="false" u="none" strike="noStrike">
                <a:solidFill>
                  <a:srgbClr val="229BEE"/>
                </a:solidFill>
                <a:ea typeface="Pretendard Medium"/>
              </a:rPr>
              <a:t>차원</a:t>
            </a:r>
            <a:r>
              <a:rPr lang="en-US" sz="3999" b="false" i="false" u="none" strike="noStrike">
                <a:solidFill>
                  <a:srgbClr val="229BEE"/>
                </a:solidFill>
                <a:latin typeface="Pretendard Medium"/>
              </a:rPr>
              <a:t> </a:t>
            </a:r>
            <a:r>
              <a:rPr lang="ko-KR" sz="3999" b="false" i="false" u="none" strike="noStrike">
                <a:solidFill>
                  <a:srgbClr val="229BEE"/>
                </a:solidFill>
                <a:ea typeface="Pretendard Medium"/>
              </a:rPr>
              <a:t>불일치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4363700" y="5270500"/>
            <a:ext cx="7874000" cy="5207000"/>
          </a:xfrm>
          <a:prstGeom prst="rect">
            <a:avLst/>
          </a:prstGeom>
        </p:spPr>
        <p:txBody>
          <a:bodyPr anchor="t" rtlCol="false"/>
          <a:lstStyle/>
          <a:p>
            <a:pPr algn="r" lvl="0">
              <a:lnSpc>
                <a:spcPct val="116199"/>
              </a:lnSpc>
            </a:pP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-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문제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: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모델이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생성하는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벡터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차원과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인덱스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설정의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차원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수가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일치하지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않음</a:t>
            </a:r>
          </a:p>
          <a:p>
            <a:pPr algn="r" lvl="0">
              <a:lnSpc>
                <a:spcPct val="116199"/>
              </a:lnSpc>
            </a:pPr>
            <a:r>
              <a:rPr lang="en" sz="2933" b="false" i="false" u="none" strike="noStrike">
                <a:solidFill>
                  <a:srgbClr val="4D4D4D"/>
                </a:solidFill>
                <a:latin typeface="Pretendard Regular"/>
              </a:rPr>
              <a:t/>
            </a:r>
          </a:p>
          <a:p>
            <a:pPr algn="r" lvl="0">
              <a:lnSpc>
                <a:spcPct val="116199"/>
              </a:lnSpc>
            </a:pP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-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증상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: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데이터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저장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시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오류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발생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("vector dimension mismatch")</a:t>
            </a:r>
          </a:p>
          <a:p>
            <a:pPr algn="r" lvl="0">
              <a:lnSpc>
                <a:spcPct val="116199"/>
              </a:lnSpc>
            </a:pPr>
            <a:r>
              <a:rPr lang="en" sz="2933" b="false" i="false" u="none" strike="noStrike">
                <a:solidFill>
                  <a:srgbClr val="4D4D4D"/>
                </a:solidFill>
                <a:latin typeface="Pretendard Regular"/>
              </a:rPr>
              <a:t/>
            </a:r>
          </a:p>
          <a:p>
            <a:pPr algn="r" lvl="0">
              <a:lnSpc>
                <a:spcPct val="116199"/>
              </a:lnSpc>
            </a:pP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-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중요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: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모델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출력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차원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(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예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: 384)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과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인덱스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설정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(dimension: 384)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이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정확히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일치해야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함</a:t>
            </a:r>
          </a:p>
          <a:p>
            <a:pPr algn="r" lvl="0">
              <a:lnSpc>
                <a:spcPct val="116199"/>
              </a:lnSpc>
            </a:pPr>
            <a:r>
              <a:rPr lang="en" sz="2933" b="false" i="false" u="none" strike="noStrike">
                <a:solidFill>
                  <a:srgbClr val="4D4D4D"/>
                </a:solidFill>
                <a:latin typeface="Pretendard Regular"/>
              </a:rPr>
              <a:t/>
            </a:r>
          </a:p>
          <a:p>
            <a:pPr algn="r" lvl="0">
              <a:lnSpc>
                <a:spcPct val="116199"/>
              </a:lnSpc>
            </a:pP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-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확인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: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모델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문서를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통해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출력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차원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수를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미리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확인</a:t>
            </a:r>
          </a:p>
        </p:txBody>
      </p:sp>
      <p:pic>
        <p:nvPicPr>
          <p:cNvPr name="Picture 13" id="13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562100" y="8267700"/>
            <a:ext cx="10274300" cy="42291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5">
            <a:alphaModFix amt="30000"/>
          </a:blip>
          <a:stretch>
            <a:fillRect/>
          </a:stretch>
        </p:blipFill>
        <p:spPr>
          <a:xfrm rot="0">
            <a:off x="2133600" y="9677400"/>
            <a:ext cx="9131300" cy="25400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2133600" y="8737600"/>
            <a:ext cx="7759700" cy="711200"/>
          </a:xfrm>
          <a:prstGeom prst="rect">
            <a:avLst/>
          </a:prstGeom>
        </p:spPr>
        <p:txBody>
          <a:bodyPr anchor="ctr" rtlCol="false"/>
          <a:lstStyle/>
          <a:p>
            <a:pPr algn="l" lvl="0">
              <a:lnSpc>
                <a:spcPct val="116199"/>
              </a:lnSpc>
            </a:pPr>
            <a:r>
              <a:rPr lang="ko-KR" sz="3999" b="false" i="false" u="none" strike="noStrike">
                <a:solidFill>
                  <a:srgbClr val="229BEE"/>
                </a:solidFill>
                <a:ea typeface="Pretendard Medium"/>
              </a:rPr>
              <a:t>모델</a:t>
            </a:r>
            <a:r>
              <a:rPr lang="en-US" sz="3999" b="false" i="false" u="none" strike="noStrike">
                <a:solidFill>
                  <a:srgbClr val="229BEE"/>
                </a:solidFill>
                <a:latin typeface="Pretendard Medium"/>
              </a:rPr>
              <a:t> </a:t>
            </a:r>
            <a:r>
              <a:rPr lang="ko-KR" sz="3999" b="false" i="false" u="none" strike="noStrike">
                <a:solidFill>
                  <a:srgbClr val="229BEE"/>
                </a:solidFill>
                <a:ea typeface="Pretendard Medium"/>
              </a:rPr>
              <a:t>다운로드</a:t>
            </a:r>
            <a:r>
              <a:rPr lang="en-US" sz="3999" b="false" i="false" u="none" strike="noStrike">
                <a:solidFill>
                  <a:srgbClr val="229BEE"/>
                </a:solidFill>
                <a:latin typeface="Pretendard Medium"/>
              </a:rPr>
              <a:t> </a:t>
            </a:r>
            <a:r>
              <a:rPr lang="ko-KR" sz="3999" b="false" i="false" u="none" strike="noStrike">
                <a:solidFill>
                  <a:srgbClr val="229BEE"/>
                </a:solidFill>
                <a:ea typeface="Pretendard Medium"/>
              </a:rPr>
              <a:t>실패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133600" y="9944100"/>
            <a:ext cx="9029700" cy="52070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-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원인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: OpenSearch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컨테이너가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인터넷에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연결되지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않았을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때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발생</a:t>
            </a:r>
          </a:p>
          <a:p>
            <a:pPr algn="l" lvl="0">
              <a:lnSpc>
                <a:spcPct val="116199"/>
              </a:lnSpc>
            </a:pPr>
            <a:r>
              <a:rPr lang="en" sz="2933" b="false" i="false" u="none" strike="noStrike">
                <a:solidFill>
                  <a:srgbClr val="4D4D4D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16199"/>
              </a:lnSpc>
            </a:pP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-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증상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: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모델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등록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(_register) API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는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성공하지만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실제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다운로드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실패</a:t>
            </a:r>
          </a:p>
          <a:p>
            <a:pPr algn="l" lvl="0">
              <a:lnSpc>
                <a:spcPct val="116199"/>
              </a:lnSpc>
            </a:pPr>
            <a:r>
              <a:rPr lang="en" sz="2933" b="false" i="false" u="none" strike="noStrike">
                <a:solidFill>
                  <a:srgbClr val="4D4D4D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16199"/>
              </a:lnSpc>
            </a:pP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-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해결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1: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기업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내부망이라면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프록시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설정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확인</a:t>
            </a:r>
          </a:p>
          <a:p>
            <a:pPr algn="l" lvl="0">
              <a:lnSpc>
                <a:spcPct val="116199"/>
              </a:lnSpc>
            </a:pPr>
            <a:r>
              <a:rPr lang="en" sz="2933" b="false" i="false" u="none" strike="noStrike">
                <a:solidFill>
                  <a:srgbClr val="4D4D4D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16199"/>
              </a:lnSpc>
            </a:pP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-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해결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2: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오프라인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모델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등록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방식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사용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(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모델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파일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직접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업로드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)</a:t>
            </a:r>
          </a:p>
        </p:txBody>
      </p:sp>
      <p:pic>
        <p:nvPicPr>
          <p:cNvPr name="Picture 17" id="17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2585700" y="8267700"/>
            <a:ext cx="10236200" cy="42291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5">
            <a:alphaModFix amt="30000"/>
          </a:blip>
          <a:stretch>
            <a:fillRect/>
          </a:stretch>
        </p:blipFill>
        <p:spPr>
          <a:xfrm rot="0">
            <a:off x="13106400" y="9677400"/>
            <a:ext cx="9131300" cy="25400"/>
          </a:xfrm>
          <a:prstGeom prst="rect">
            <a:avLst/>
          </a:prstGeom>
        </p:spPr>
      </p:pic>
      <p:sp>
        <p:nvSpPr>
          <p:cNvPr name="TextBox 19" id="19"/>
          <p:cNvSpPr txBox="true"/>
          <p:nvPr/>
        </p:nvSpPr>
        <p:spPr>
          <a:xfrm rot="0">
            <a:off x="14452600" y="8737600"/>
            <a:ext cx="7797800" cy="711200"/>
          </a:xfrm>
          <a:prstGeom prst="rect">
            <a:avLst/>
          </a:prstGeom>
        </p:spPr>
        <p:txBody>
          <a:bodyPr anchor="ctr" rtlCol="false"/>
          <a:lstStyle/>
          <a:p>
            <a:pPr algn="r" lvl="0">
              <a:lnSpc>
                <a:spcPct val="116199"/>
              </a:lnSpc>
            </a:pPr>
            <a:r>
              <a:rPr lang="ko-KR" sz="3999" b="false" i="false" u="none" strike="noStrike">
                <a:solidFill>
                  <a:srgbClr val="229BEE"/>
                </a:solidFill>
                <a:ea typeface="Pretendard Medium"/>
              </a:rPr>
              <a:t>디스크</a:t>
            </a:r>
            <a:r>
              <a:rPr lang="en-US" sz="3999" b="false" i="false" u="none" strike="noStrike">
                <a:solidFill>
                  <a:srgbClr val="229BEE"/>
                </a:solidFill>
                <a:latin typeface="Pretendard Medium"/>
              </a:rPr>
              <a:t> </a:t>
            </a:r>
            <a:r>
              <a:rPr lang="ko-KR" sz="3999" b="false" i="false" u="none" strike="noStrike">
                <a:solidFill>
                  <a:srgbClr val="229BEE"/>
                </a:solidFill>
                <a:ea typeface="Pretendard Medium"/>
              </a:rPr>
              <a:t>용량</a:t>
            </a:r>
            <a:r>
              <a:rPr lang="en-US" sz="3999" b="false" i="false" u="none" strike="noStrike">
                <a:solidFill>
                  <a:srgbClr val="229BEE"/>
                </a:solidFill>
                <a:latin typeface="Pretendard Medium"/>
              </a:rPr>
              <a:t> </a:t>
            </a:r>
            <a:r>
              <a:rPr lang="ko-KR" sz="3999" b="false" i="false" u="none" strike="noStrike">
                <a:solidFill>
                  <a:srgbClr val="229BEE"/>
                </a:solidFill>
                <a:ea typeface="Pretendard Medium"/>
              </a:rPr>
              <a:t>관리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3030200" y="9944100"/>
            <a:ext cx="9207500" cy="4165600"/>
          </a:xfrm>
          <a:prstGeom prst="rect">
            <a:avLst/>
          </a:prstGeom>
        </p:spPr>
        <p:txBody>
          <a:bodyPr anchor="t" rtlCol="false"/>
          <a:lstStyle/>
          <a:p>
            <a:pPr algn="r" lvl="0">
              <a:lnSpc>
                <a:spcPct val="116199"/>
              </a:lnSpc>
            </a:pP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-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벡터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데이터는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일반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텍스트보다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용량을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많이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차지함</a:t>
            </a:r>
          </a:p>
          <a:p>
            <a:pPr algn="r" lvl="0">
              <a:lnSpc>
                <a:spcPct val="116199"/>
              </a:lnSpc>
            </a:pPr>
            <a:r>
              <a:rPr lang="en" sz="2933" b="false" i="false" u="none" strike="noStrike">
                <a:solidFill>
                  <a:srgbClr val="4D4D4D"/>
                </a:solidFill>
                <a:latin typeface="Pretendard Regular"/>
              </a:rPr>
              <a:t/>
            </a:r>
          </a:p>
          <a:p>
            <a:pPr algn="r" lvl="0">
              <a:lnSpc>
                <a:spcPct val="116199"/>
              </a:lnSpc>
            </a:pP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- 384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차원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벡터는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문서당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약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1.5KB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추가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공간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필요</a:t>
            </a:r>
          </a:p>
          <a:p>
            <a:pPr algn="r" lvl="0">
              <a:lnSpc>
                <a:spcPct val="116199"/>
              </a:lnSpc>
            </a:pPr>
            <a:r>
              <a:rPr lang="en" sz="2933" b="false" i="false" u="none" strike="noStrike">
                <a:solidFill>
                  <a:srgbClr val="4D4D4D"/>
                </a:solidFill>
                <a:latin typeface="Pretendard Regular"/>
              </a:rPr>
              <a:t/>
            </a:r>
          </a:p>
          <a:p>
            <a:pPr algn="r" lvl="0">
              <a:lnSpc>
                <a:spcPct val="116199"/>
              </a:lnSpc>
            </a:pP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-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대량의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문서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(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수십만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건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이상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)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저장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시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디스크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공간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계획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필요</a:t>
            </a:r>
          </a:p>
          <a:p>
            <a:pPr algn="r" lvl="0">
              <a:lnSpc>
                <a:spcPct val="116199"/>
              </a:lnSpc>
            </a:pPr>
            <a:r>
              <a:rPr lang="en" sz="2933" b="false" i="false" u="none" strike="noStrike">
                <a:solidFill>
                  <a:srgbClr val="4D4D4D"/>
                </a:solidFill>
                <a:latin typeface="Pretendard Regular"/>
              </a:rPr>
              <a:t/>
            </a:r>
          </a:p>
          <a:p>
            <a:pPr algn="r" lvl="0">
              <a:lnSpc>
                <a:spcPct val="116199"/>
              </a:lnSpc>
            </a:pP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-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모니터링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: OpenSearch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대시보드에서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디스크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사용량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정기적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확인</a:t>
            </a:r>
          </a:p>
        </p:txBody>
      </p:sp>
      <p:pic>
        <p:nvPicPr>
          <p:cNvPr name="Picture 21" id="2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9893300" y="5537200"/>
            <a:ext cx="4584700" cy="4584700"/>
          </a:xfrm>
          <a:prstGeom prst="rect">
            <a:avLst/>
          </a:prstGeom>
        </p:spPr>
      </p:pic>
      <p:sp>
        <p:nvSpPr>
          <p:cNvPr name="TextBox 22" id="22"/>
          <p:cNvSpPr txBox="true"/>
          <p:nvPr/>
        </p:nvSpPr>
        <p:spPr>
          <a:xfrm rot="0">
            <a:off x="10160000" y="7213600"/>
            <a:ext cx="4076700" cy="1282700"/>
          </a:xfrm>
          <a:prstGeom prst="rect">
            <a:avLst/>
          </a:prstGeom>
        </p:spPr>
        <p:txBody>
          <a:bodyPr anchor="ctr" rtlCol="false"/>
          <a:lstStyle/>
          <a:p>
            <a:pPr algn="ctr" lvl="0">
              <a:lnSpc>
                <a:spcPct val="116199"/>
              </a:lnSpc>
            </a:pPr>
            <a:r>
              <a:rPr lang="ko-KR" sz="3600" b="false" i="false" u="none" strike="noStrike">
                <a:solidFill>
                  <a:srgbClr val="FFFFFF"/>
                </a:solidFill>
                <a:ea typeface="Pretendard Medium"/>
              </a:rPr>
              <a:t>시스템</a:t>
            </a:r>
            <a:r>
              <a:rPr lang="en-US" sz="3600" b="false" i="false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3600" b="false" i="false" u="none" strike="noStrike">
                <a:solidFill>
                  <a:srgbClr val="FFFFFF"/>
                </a:solidFill>
                <a:ea typeface="Pretendard Medium"/>
              </a:rPr>
              <a:t>안정성을</a:t>
            </a:r>
            <a:r>
              <a:rPr lang="en-US" sz="3600" b="false" i="false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3600" b="false" i="false" u="none" strike="noStrike">
                <a:solidFill>
                  <a:srgbClr val="FFFFFF"/>
                </a:solidFill>
                <a:ea typeface="Pretendard Medium"/>
              </a:rPr>
              <a:t>위한</a:t>
            </a:r>
            <a:r>
              <a:rPr lang="en-US" sz="3600" b="false" i="false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3600" b="false" i="false" u="none" strike="noStrike">
                <a:solidFill>
                  <a:srgbClr val="FFFFFF"/>
                </a:solidFill>
                <a:ea typeface="Pretendard Medium"/>
              </a:rPr>
              <a:t>체크포인트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229BEE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381000" y="381000"/>
            <a:ext cx="23622000" cy="12954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333500" y="2679700"/>
            <a:ext cx="21704300" cy="381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333500" y="8026400"/>
            <a:ext cx="21704300" cy="12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7353300" y="8026400"/>
            <a:ext cx="9690100" cy="127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536700" y="889000"/>
            <a:ext cx="21310600" cy="1422400"/>
          </a:xfrm>
          <a:prstGeom prst="rect">
            <a:avLst/>
          </a:prstGeom>
        </p:spPr>
        <p:txBody>
          <a:bodyPr anchor="ctr" rtlCol="false" lIns="0" tIns="101600" rIns="0" bIns="101600"/>
          <a:lstStyle/>
          <a:p>
            <a:pPr algn="ctr" lvl="0">
              <a:lnSpc>
                <a:spcPct val="99600"/>
              </a:lnSpc>
            </a:pPr>
            <a:r>
              <a:rPr lang="ko-KR" sz="8000" b="false" i="false" u="none" strike="noStrike">
                <a:solidFill>
                  <a:srgbClr val="4D4D4D"/>
                </a:solidFill>
                <a:ea typeface="Pretendard Medium"/>
              </a:rPr>
              <a:t>운영</a:t>
            </a:r>
            <a:r>
              <a:rPr lang="en-US" sz="8000" b="false" i="false" u="none" strike="noStrike">
                <a:solidFill>
                  <a:srgbClr val="4D4D4D"/>
                </a:solidFill>
                <a:latin typeface="Pretendard Medium"/>
              </a:rPr>
              <a:t> </a:t>
            </a:r>
            <a:r>
              <a:rPr lang="ko-KR" sz="8000" b="false" i="false" u="none" strike="noStrike">
                <a:solidFill>
                  <a:srgbClr val="4D4D4D"/>
                </a:solidFill>
                <a:ea typeface="Pretendard Medium"/>
              </a:rPr>
              <a:t>시</a:t>
            </a:r>
            <a:r>
              <a:rPr lang="en-US" sz="8000" b="false" i="false" u="none" strike="noStrike">
                <a:solidFill>
                  <a:srgbClr val="4D4D4D"/>
                </a:solidFill>
                <a:latin typeface="Pretendard Medium"/>
              </a:rPr>
              <a:t> </a:t>
            </a:r>
            <a:r>
              <a:rPr lang="ko-KR" sz="8000" b="false" i="false" u="none" strike="noStrike">
                <a:solidFill>
                  <a:srgbClr val="4D4D4D"/>
                </a:solidFill>
                <a:ea typeface="Pretendard Medium"/>
              </a:rPr>
              <a:t>주의</a:t>
            </a:r>
            <a:r>
              <a:rPr lang="en-US" sz="8000" b="false" i="false" u="none" strike="noStrike">
                <a:solidFill>
                  <a:srgbClr val="4D4D4D"/>
                </a:solidFill>
                <a:latin typeface="Pretendard Medium"/>
              </a:rPr>
              <a:t> </a:t>
            </a:r>
            <a:r>
              <a:rPr lang="ko-KR" sz="8000" b="false" i="false" u="none" strike="noStrike">
                <a:solidFill>
                  <a:srgbClr val="4D4D4D"/>
                </a:solidFill>
                <a:ea typeface="Pretendard Medium"/>
              </a:rPr>
              <a:t>사항</a:t>
            </a:r>
            <a:r>
              <a:rPr lang="en-US" sz="8000" b="false" i="false" u="none" strike="noStrike">
                <a:solidFill>
                  <a:srgbClr val="4D4D4D"/>
                </a:solidFill>
                <a:latin typeface="Pretendard Medium"/>
              </a:rPr>
              <a:t> (2)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854200" y="4508500"/>
            <a:ext cx="9829800" cy="660400"/>
          </a:xfrm>
          <a:prstGeom prst="rect">
            <a:avLst/>
          </a:prstGeom>
        </p:spPr>
        <p:txBody>
          <a:bodyPr anchor="b" rtlCol="false"/>
          <a:lstStyle/>
          <a:p>
            <a:pPr algn="ctr" lvl="0">
              <a:lnSpc>
                <a:spcPct val="116199"/>
              </a:lnSpc>
            </a:pPr>
            <a:r>
              <a:rPr lang="ko-KR" sz="3733" b="false" i="false" u="none" strike="noStrike">
                <a:solidFill>
                  <a:srgbClr val="229BEE"/>
                </a:solidFill>
                <a:ea typeface="Pretendard Medium"/>
              </a:rPr>
              <a:t>모델</a:t>
            </a:r>
            <a:r>
              <a:rPr lang="en-US" sz="3733" b="false" i="false" u="none" strike="noStrike">
                <a:solidFill>
                  <a:srgbClr val="229BEE"/>
                </a:solidFill>
                <a:latin typeface="Pretendard Medium"/>
              </a:rPr>
              <a:t> </a:t>
            </a:r>
            <a:r>
              <a:rPr lang="ko-KR" sz="3733" b="false" i="false" u="none" strike="noStrike">
                <a:solidFill>
                  <a:srgbClr val="229BEE"/>
                </a:solidFill>
                <a:ea typeface="Pretendard Medium"/>
              </a:rPr>
              <a:t>다운로드</a:t>
            </a:r>
            <a:r>
              <a:rPr lang="en-US" sz="3733" b="false" i="false" u="none" strike="noStrike">
                <a:solidFill>
                  <a:srgbClr val="229BEE"/>
                </a:solidFill>
                <a:latin typeface="Pretendard Medium"/>
              </a:rPr>
              <a:t> </a:t>
            </a:r>
            <a:r>
              <a:rPr lang="ko-KR" sz="3733" b="false" i="false" u="none" strike="noStrike">
                <a:solidFill>
                  <a:srgbClr val="229BEE"/>
                </a:solidFill>
                <a:ea typeface="Pretendard Medium"/>
              </a:rPr>
              <a:t>실패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866900" y="5295900"/>
            <a:ext cx="9804400" cy="2082800"/>
          </a:xfrm>
          <a:prstGeom prst="rect">
            <a:avLst/>
          </a:prstGeom>
        </p:spPr>
        <p:txBody>
          <a:bodyPr anchor="t" rtlCol="false"/>
          <a:lstStyle/>
          <a:p>
            <a:pPr algn="ctr" lvl="0">
              <a:lnSpc>
                <a:spcPct val="116199"/>
              </a:lnSpc>
            </a:pP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- OpenSearch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컨테이너가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인터넷에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연결되지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않을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때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발생</a:t>
            </a:r>
          </a:p>
          <a:p>
            <a:pPr algn="ctr" lvl="0">
              <a:lnSpc>
                <a:spcPct val="116199"/>
              </a:lnSpc>
            </a:pP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-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기업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내부망에서는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프록시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설정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확인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필요</a:t>
            </a:r>
          </a:p>
          <a:p>
            <a:pPr algn="ctr" lvl="0">
              <a:lnSpc>
                <a:spcPct val="116199"/>
              </a:lnSpc>
            </a:pP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-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오프라인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모델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등록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방식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고려</a:t>
            </a:r>
          </a:p>
          <a:p>
            <a:pPr algn="ctr" lvl="0">
              <a:lnSpc>
                <a:spcPct val="116199"/>
              </a:lnSpc>
            </a:pP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-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네트워크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타임아웃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설정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확인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700000" y="4508500"/>
            <a:ext cx="9829800" cy="660400"/>
          </a:xfrm>
          <a:prstGeom prst="rect">
            <a:avLst/>
          </a:prstGeom>
        </p:spPr>
        <p:txBody>
          <a:bodyPr anchor="b" rtlCol="false"/>
          <a:lstStyle/>
          <a:p>
            <a:pPr algn="ctr" lvl="0">
              <a:lnSpc>
                <a:spcPct val="116199"/>
              </a:lnSpc>
            </a:pPr>
            <a:r>
              <a:rPr lang="ko-KR" sz="3733" b="false" i="false" u="none" strike="noStrike">
                <a:solidFill>
                  <a:srgbClr val="229BEE"/>
                </a:solidFill>
                <a:ea typeface="Pretendard Medium"/>
              </a:rPr>
              <a:t>디스크</a:t>
            </a:r>
            <a:r>
              <a:rPr lang="en-US" sz="3733" b="false" i="false" u="none" strike="noStrike">
                <a:solidFill>
                  <a:srgbClr val="229BEE"/>
                </a:solidFill>
                <a:latin typeface="Pretendard Medium"/>
              </a:rPr>
              <a:t> </a:t>
            </a:r>
            <a:r>
              <a:rPr lang="ko-KR" sz="3733" b="false" i="false" u="none" strike="noStrike">
                <a:solidFill>
                  <a:srgbClr val="229BEE"/>
                </a:solidFill>
                <a:ea typeface="Pretendard Medium"/>
              </a:rPr>
              <a:t>용량</a:t>
            </a:r>
            <a:r>
              <a:rPr lang="en-US" sz="3733" b="false" i="false" u="none" strike="noStrike">
                <a:solidFill>
                  <a:srgbClr val="229BEE"/>
                </a:solidFill>
                <a:latin typeface="Pretendard Medium"/>
              </a:rPr>
              <a:t> </a:t>
            </a:r>
            <a:r>
              <a:rPr lang="ko-KR" sz="3733" b="false" i="false" u="none" strike="noStrike">
                <a:solidFill>
                  <a:srgbClr val="229BEE"/>
                </a:solidFill>
                <a:ea typeface="Pretendard Medium"/>
              </a:rPr>
              <a:t>관리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712700" y="5295900"/>
            <a:ext cx="9804400" cy="2082800"/>
          </a:xfrm>
          <a:prstGeom prst="rect">
            <a:avLst/>
          </a:prstGeom>
        </p:spPr>
        <p:txBody>
          <a:bodyPr anchor="t" rtlCol="false"/>
          <a:lstStyle/>
          <a:p>
            <a:pPr algn="ctr" lvl="0">
              <a:lnSpc>
                <a:spcPct val="116199"/>
              </a:lnSpc>
            </a:pP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-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벡터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데이터는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일반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텍스트보다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용량을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많이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차지함</a:t>
            </a:r>
          </a:p>
          <a:p>
            <a:pPr algn="ctr" lvl="0">
              <a:lnSpc>
                <a:spcPct val="116199"/>
              </a:lnSpc>
            </a:pP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-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인덱스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크기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증가에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따른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디스크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공간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확보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필요</a:t>
            </a:r>
          </a:p>
          <a:p>
            <a:pPr algn="ctr" lvl="0">
              <a:lnSpc>
                <a:spcPct val="116199"/>
              </a:lnSpc>
            </a:pP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-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정기적인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디스크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사용량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모니터링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설정</a:t>
            </a:r>
          </a:p>
          <a:p>
            <a:pPr algn="ctr" lvl="0">
              <a:lnSpc>
                <a:spcPct val="116199"/>
              </a:lnSpc>
            </a:pP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-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오래된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데이터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정리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정책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수립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854200" y="9347200"/>
            <a:ext cx="9829800" cy="660400"/>
          </a:xfrm>
          <a:prstGeom prst="rect">
            <a:avLst/>
          </a:prstGeom>
        </p:spPr>
        <p:txBody>
          <a:bodyPr anchor="b" rtlCol="false"/>
          <a:lstStyle/>
          <a:p>
            <a:pPr algn="ctr" lvl="0">
              <a:lnSpc>
                <a:spcPct val="116199"/>
              </a:lnSpc>
            </a:pPr>
            <a:r>
              <a:rPr lang="ko-KR" sz="3733" b="false" i="false" u="none" strike="noStrike">
                <a:solidFill>
                  <a:srgbClr val="229BEE"/>
                </a:solidFill>
                <a:ea typeface="Pretendard Medium"/>
              </a:rPr>
              <a:t>보안</a:t>
            </a:r>
            <a:r>
              <a:rPr lang="en-US" sz="3733" b="false" i="false" u="none" strike="noStrike">
                <a:solidFill>
                  <a:srgbClr val="229BEE"/>
                </a:solidFill>
                <a:latin typeface="Pretendard Medium"/>
              </a:rPr>
              <a:t> </a:t>
            </a:r>
            <a:r>
              <a:rPr lang="ko-KR" sz="3733" b="false" i="false" u="none" strike="noStrike">
                <a:solidFill>
                  <a:srgbClr val="229BEE"/>
                </a:solidFill>
                <a:ea typeface="Pretendard Medium"/>
              </a:rPr>
              <a:t>설정</a:t>
            </a:r>
            <a:r>
              <a:rPr lang="en-US" sz="3733" b="false" i="false" u="none" strike="noStrike">
                <a:solidFill>
                  <a:srgbClr val="229BEE"/>
                </a:solidFill>
                <a:latin typeface="Pretendard Medium"/>
              </a:rPr>
              <a:t> (Security)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866900" y="10147300"/>
            <a:ext cx="9804400" cy="2082800"/>
          </a:xfrm>
          <a:prstGeom prst="rect">
            <a:avLst/>
          </a:prstGeom>
        </p:spPr>
        <p:txBody>
          <a:bodyPr anchor="t" rtlCol="false"/>
          <a:lstStyle/>
          <a:p>
            <a:pPr algn="ctr" lvl="0">
              <a:lnSpc>
                <a:spcPct val="116199"/>
              </a:lnSpc>
            </a:pP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-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예제의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'admin'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계정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대신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권한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분리된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계정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사용</a:t>
            </a:r>
          </a:p>
          <a:p>
            <a:pPr algn="ctr" lvl="0">
              <a:lnSpc>
                <a:spcPct val="116199"/>
              </a:lnSpc>
            </a:pP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- HTTPS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인증서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관리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및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정기적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갱신</a:t>
            </a:r>
          </a:p>
          <a:p>
            <a:pPr algn="ctr" lvl="0">
              <a:lnSpc>
                <a:spcPct val="116199"/>
              </a:lnSpc>
            </a:pP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- API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키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관리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및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주기적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변경</a:t>
            </a:r>
          </a:p>
          <a:p>
            <a:pPr algn="ctr" lvl="0">
              <a:lnSpc>
                <a:spcPct val="116199"/>
              </a:lnSpc>
            </a:pP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-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네트워크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접근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제한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설정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700000" y="9347200"/>
            <a:ext cx="9829800" cy="660400"/>
          </a:xfrm>
          <a:prstGeom prst="rect">
            <a:avLst/>
          </a:prstGeom>
        </p:spPr>
        <p:txBody>
          <a:bodyPr anchor="b" rtlCol="false"/>
          <a:lstStyle/>
          <a:p>
            <a:pPr algn="ctr" lvl="0">
              <a:lnSpc>
                <a:spcPct val="116199"/>
              </a:lnSpc>
            </a:pPr>
            <a:r>
              <a:rPr lang="ko-KR" sz="3733" b="false" i="false" u="none" strike="noStrike">
                <a:solidFill>
                  <a:srgbClr val="229BEE"/>
                </a:solidFill>
                <a:ea typeface="Pretendard Medium"/>
              </a:rPr>
              <a:t>기타</a:t>
            </a:r>
            <a:r>
              <a:rPr lang="en-US" sz="3733" b="false" i="false" u="none" strike="noStrike">
                <a:solidFill>
                  <a:srgbClr val="229BEE"/>
                </a:solidFill>
                <a:latin typeface="Pretendard Medium"/>
              </a:rPr>
              <a:t> </a:t>
            </a:r>
            <a:r>
              <a:rPr lang="ko-KR" sz="3733" b="false" i="false" u="none" strike="noStrike">
                <a:solidFill>
                  <a:srgbClr val="229BEE"/>
                </a:solidFill>
                <a:ea typeface="Pretendard Medium"/>
              </a:rPr>
              <a:t>체크포인트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712700" y="10147300"/>
            <a:ext cx="9804400" cy="2082800"/>
          </a:xfrm>
          <a:prstGeom prst="rect">
            <a:avLst/>
          </a:prstGeom>
        </p:spPr>
        <p:txBody>
          <a:bodyPr anchor="t" rtlCol="false"/>
          <a:lstStyle/>
          <a:p>
            <a:pPr algn="ctr" lvl="0">
              <a:lnSpc>
                <a:spcPct val="116199"/>
              </a:lnSpc>
            </a:pP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-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정기적인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백업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설정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확인</a:t>
            </a:r>
          </a:p>
          <a:p>
            <a:pPr algn="ctr" lvl="0">
              <a:lnSpc>
                <a:spcPct val="116199"/>
              </a:lnSpc>
            </a:pP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-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클러스터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상태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모니터링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구성</a:t>
            </a:r>
          </a:p>
          <a:p>
            <a:pPr algn="ctr" lvl="0">
              <a:lnSpc>
                <a:spcPct val="116199"/>
              </a:lnSpc>
            </a:pP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-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로그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관리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및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분석</a:t>
            </a:r>
          </a:p>
          <a:p>
            <a:pPr algn="ctr" lvl="0">
              <a:lnSpc>
                <a:spcPct val="116199"/>
              </a:lnSpc>
            </a:pP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-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버전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업그레이드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계획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수립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229BEE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381000" y="381000"/>
            <a:ext cx="23622000" cy="12954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333500" y="2679700"/>
            <a:ext cx="21704300" cy="381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>
            <a:alphaModFix amt="30000"/>
          </a:blip>
          <a:stretch>
            <a:fillRect/>
          </a:stretch>
        </p:blipFill>
        <p:spPr>
          <a:xfrm rot="0">
            <a:off x="1346200" y="8001000"/>
            <a:ext cx="21704300" cy="25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>
            <a:alphaModFix amt="30000"/>
          </a:blip>
          <a:stretch>
            <a:fillRect/>
          </a:stretch>
        </p:blipFill>
        <p:spPr>
          <a:xfrm rot="5400000">
            <a:off x="3695700" y="8001000"/>
            <a:ext cx="9791700" cy="25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>
            <a:alphaModFix amt="30000"/>
          </a:blip>
          <a:stretch>
            <a:fillRect/>
          </a:stretch>
        </p:blipFill>
        <p:spPr>
          <a:xfrm rot="5400000">
            <a:off x="10896600" y="8001000"/>
            <a:ext cx="9791700" cy="254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651000" y="4191000"/>
            <a:ext cx="6616700" cy="635000"/>
          </a:xfrm>
          <a:prstGeom prst="rect">
            <a:avLst/>
          </a:prstGeom>
        </p:spPr>
        <p:txBody>
          <a:bodyPr anchor="b" rtlCol="false" lIns="0" tIns="0" rIns="0" bIns="22860"/>
          <a:lstStyle/>
          <a:p>
            <a:pPr algn="ctr" lvl="0">
              <a:lnSpc>
                <a:spcPct val="107899"/>
              </a:lnSpc>
            </a:pPr>
            <a:r>
              <a:rPr lang="en-US" sz="3600" b="true" i="false" u="none" strike="noStrike">
                <a:solidFill>
                  <a:srgbClr val="229BEE"/>
                </a:solidFill>
                <a:latin typeface="Pretendard Medium"/>
              </a:rPr>
              <a:t>1. </a:t>
            </a:r>
            <a:r>
              <a:rPr lang="ko-KR" sz="3600" b="true" i="false" u="none" strike="noStrike">
                <a:solidFill>
                  <a:srgbClr val="229BEE"/>
                </a:solidFill>
                <a:ea typeface="Pretendard Medium"/>
              </a:rPr>
              <a:t>기초</a:t>
            </a:r>
            <a:r>
              <a:rPr lang="en-US" sz="3600" b="true" i="false" u="none" strike="noStrike">
                <a:solidFill>
                  <a:srgbClr val="229BEE"/>
                </a:solidFill>
                <a:latin typeface="Pretendard Medium"/>
              </a:rPr>
              <a:t> </a:t>
            </a:r>
            <a:r>
              <a:rPr lang="ko-KR" sz="3600" b="true" i="false" u="none" strike="noStrike">
                <a:solidFill>
                  <a:srgbClr val="229BEE"/>
                </a:solidFill>
                <a:ea typeface="Pretendard Medium"/>
              </a:rPr>
              <a:t>개념</a:t>
            </a:r>
            <a:r>
              <a:rPr lang="en-US" sz="3600" b="true" i="false" u="none" strike="noStrike">
                <a:solidFill>
                  <a:srgbClr val="229BEE"/>
                </a:solidFill>
                <a:latin typeface="Pretendard Medium"/>
              </a:rPr>
              <a:t>: </a:t>
            </a:r>
            <a:r>
              <a:rPr lang="ko-KR" sz="3600" b="true" i="false" u="none" strike="noStrike">
                <a:solidFill>
                  <a:srgbClr val="229BEE"/>
                </a:solidFill>
                <a:ea typeface="Pretendard Medium"/>
              </a:rPr>
              <a:t>도구</a:t>
            </a:r>
            <a:r>
              <a:rPr lang="en-US" sz="3600" b="true" i="false" u="none" strike="noStrike">
                <a:solidFill>
                  <a:srgbClr val="229BEE"/>
                </a:solidFill>
                <a:latin typeface="Pretendard Medium"/>
              </a:rPr>
              <a:t> </a:t>
            </a:r>
            <a:r>
              <a:rPr lang="ko-KR" sz="3600" b="true" i="false" u="none" strike="noStrike">
                <a:solidFill>
                  <a:srgbClr val="229BEE"/>
                </a:solidFill>
                <a:ea typeface="Pretendard Medium"/>
              </a:rPr>
              <a:t>알아보기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663700" y="4953000"/>
            <a:ext cx="6591300" cy="2082800"/>
          </a:xfrm>
          <a:prstGeom prst="rect">
            <a:avLst/>
          </a:prstGeom>
        </p:spPr>
        <p:txBody>
          <a:bodyPr anchor="t" rtlCol="false"/>
          <a:lstStyle/>
          <a:p>
            <a:pPr algn="ctr" lvl="0">
              <a:lnSpc>
                <a:spcPct val="116199"/>
              </a:lnSpc>
            </a:pPr>
            <a:r>
              <a:rPr lang="en-US" sz="2933" b="false" i="false" u="none" strike="noStrike">
                <a:solidFill>
                  <a:srgbClr val="4D4D4D"/>
                </a:solidFill>
                <a:latin typeface="Pretendard Light"/>
              </a:rPr>
              <a:t>- WSL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Light"/>
              </a:rPr>
              <a:t>이란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Light"/>
              </a:rPr>
              <a:t>?</a:t>
            </a:r>
          </a:p>
          <a:p>
            <a:pPr algn="ctr" lvl="0">
              <a:lnSpc>
                <a:spcPct val="116199"/>
              </a:lnSpc>
            </a:pPr>
            <a:r>
              <a:rPr lang="en-US" sz="2933" b="false" i="false" u="none" strike="noStrike">
                <a:solidFill>
                  <a:srgbClr val="4D4D4D"/>
                </a:solidFill>
                <a:latin typeface="Pretendard Light"/>
              </a:rPr>
              <a:t>- Ubuntu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Light"/>
              </a:rPr>
              <a:t>란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Light"/>
              </a:rPr>
              <a:t>?</a:t>
            </a:r>
          </a:p>
          <a:p>
            <a:pPr algn="ctr" lvl="0">
              <a:lnSpc>
                <a:spcPct val="116199"/>
              </a:lnSpc>
            </a:pPr>
            <a:r>
              <a:rPr lang="en-US" sz="2933" b="false" i="false" u="none" strike="noStrike">
                <a:solidFill>
                  <a:srgbClr val="4D4D4D"/>
                </a:solidFill>
                <a:latin typeface="Pretendard Light"/>
              </a:rPr>
              <a:t>- Docker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Light"/>
              </a:rPr>
              <a:t>란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Light"/>
              </a:rPr>
              <a:t>?</a:t>
            </a:r>
          </a:p>
          <a:p>
            <a:pPr algn="ctr" lvl="0">
              <a:lnSpc>
                <a:spcPct val="116199"/>
              </a:lnSpc>
            </a:pPr>
            <a:r>
              <a:rPr lang="en-US" sz="2933" b="false" i="false" u="none" strike="noStrike">
                <a:solidFill>
                  <a:srgbClr val="4D4D4D"/>
                </a:solidFill>
                <a:latin typeface="Pretendard Light"/>
              </a:rPr>
              <a:t>-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Light"/>
              </a:rPr>
              <a:t>개발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Light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Light"/>
              </a:rPr>
              <a:t>환경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Light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Light"/>
              </a:rPr>
              <a:t>구성의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Light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Light"/>
              </a:rPr>
              <a:t>기초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536700" y="889000"/>
            <a:ext cx="21310600" cy="1422400"/>
          </a:xfrm>
          <a:prstGeom prst="rect">
            <a:avLst/>
          </a:prstGeom>
        </p:spPr>
        <p:txBody>
          <a:bodyPr anchor="ctr" rtlCol="false" lIns="0" tIns="101600" rIns="0" bIns="101600"/>
          <a:lstStyle/>
          <a:p>
            <a:pPr algn="ctr" lvl="0">
              <a:lnSpc>
                <a:spcPct val="99600"/>
              </a:lnSpc>
            </a:pPr>
            <a:r>
              <a:rPr lang="ko-KR" sz="8000" b="false" i="false" u="none" strike="noStrike">
                <a:solidFill>
                  <a:srgbClr val="4D4D4D"/>
                </a:solidFill>
                <a:ea typeface="Pretendard Medium"/>
              </a:rPr>
              <a:t>목차</a:t>
            </a:r>
            <a:r>
              <a:rPr lang="en-US" sz="8000" b="false" i="false" u="none" strike="noStrike">
                <a:solidFill>
                  <a:srgbClr val="4D4D4D"/>
                </a:solidFill>
                <a:latin typeface="Pretendard Medium"/>
              </a:rPr>
              <a:t> (Table of Contents)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902700" y="3594100"/>
            <a:ext cx="6616700" cy="1231900"/>
          </a:xfrm>
          <a:prstGeom prst="rect">
            <a:avLst/>
          </a:prstGeom>
        </p:spPr>
        <p:txBody>
          <a:bodyPr anchor="b" rtlCol="false" lIns="0" tIns="0" rIns="0" bIns="22860"/>
          <a:lstStyle/>
          <a:p>
            <a:pPr algn="ctr" lvl="0">
              <a:lnSpc>
                <a:spcPct val="107899"/>
              </a:lnSpc>
            </a:pPr>
            <a:r>
              <a:rPr lang="en-US" sz="3600" b="true" i="false" u="none" strike="noStrike">
                <a:solidFill>
                  <a:srgbClr val="229BEE"/>
                </a:solidFill>
                <a:latin typeface="Pretendard Medium"/>
              </a:rPr>
              <a:t>2. </a:t>
            </a:r>
            <a:r>
              <a:rPr lang="ko-KR" sz="3600" b="true" i="false" u="none" strike="noStrike">
                <a:solidFill>
                  <a:srgbClr val="229BEE"/>
                </a:solidFill>
                <a:ea typeface="Pretendard Medium"/>
              </a:rPr>
              <a:t>환경</a:t>
            </a:r>
            <a:r>
              <a:rPr lang="en-US" sz="3600" b="true" i="false" u="none" strike="noStrike">
                <a:solidFill>
                  <a:srgbClr val="229BEE"/>
                </a:solidFill>
                <a:latin typeface="Pretendard Medium"/>
              </a:rPr>
              <a:t> </a:t>
            </a:r>
            <a:r>
              <a:rPr lang="ko-KR" sz="3600" b="true" i="false" u="none" strike="noStrike">
                <a:solidFill>
                  <a:srgbClr val="229BEE"/>
                </a:solidFill>
                <a:ea typeface="Pretendard Medium"/>
              </a:rPr>
              <a:t>구성</a:t>
            </a:r>
            <a:r>
              <a:rPr lang="en-US" sz="3600" b="true" i="false" u="none" strike="noStrike">
                <a:solidFill>
                  <a:srgbClr val="229BEE"/>
                </a:solidFill>
                <a:latin typeface="Pretendard Medium"/>
              </a:rPr>
              <a:t>: OpenSearch </a:t>
            </a:r>
            <a:r>
              <a:rPr lang="ko-KR" sz="3600" b="true" i="false" u="none" strike="noStrike">
                <a:solidFill>
                  <a:srgbClr val="229BEE"/>
                </a:solidFill>
                <a:ea typeface="Pretendard Medium"/>
              </a:rPr>
              <a:t>실행하기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915400" y="4953000"/>
            <a:ext cx="6591300" cy="2082800"/>
          </a:xfrm>
          <a:prstGeom prst="rect">
            <a:avLst/>
          </a:prstGeom>
        </p:spPr>
        <p:txBody>
          <a:bodyPr anchor="t" rtlCol="false"/>
          <a:lstStyle/>
          <a:p>
            <a:pPr algn="ctr" lvl="0">
              <a:lnSpc>
                <a:spcPct val="116199"/>
              </a:lnSpc>
            </a:pPr>
            <a:r>
              <a:rPr lang="en-US" sz="2933" b="false" i="false" u="none" strike="noStrike">
                <a:solidFill>
                  <a:srgbClr val="4D4D4D"/>
                </a:solidFill>
                <a:latin typeface="Pretendard Light"/>
              </a:rPr>
              <a:t>- Docker Compose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Light"/>
              </a:rPr>
              <a:t>설정</a:t>
            </a:r>
          </a:p>
          <a:p>
            <a:pPr algn="ctr" lvl="0">
              <a:lnSpc>
                <a:spcPct val="116199"/>
              </a:lnSpc>
            </a:pPr>
            <a:r>
              <a:rPr lang="en-US" sz="2933" b="false" i="false" u="none" strike="noStrike">
                <a:solidFill>
                  <a:srgbClr val="4D4D4D"/>
                </a:solidFill>
                <a:latin typeface="Pretendard Light"/>
              </a:rPr>
              <a:t>-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Light"/>
              </a:rPr>
              <a:t>실행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Light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Light"/>
              </a:rPr>
              <a:t>및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Light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Light"/>
              </a:rPr>
              <a:t>접속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Light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Light"/>
              </a:rPr>
              <a:t>확인</a:t>
            </a:r>
          </a:p>
          <a:p>
            <a:pPr algn="ctr" lvl="0">
              <a:lnSpc>
                <a:spcPct val="116199"/>
              </a:lnSpc>
            </a:pPr>
            <a:r>
              <a:rPr lang="en-US" sz="2933" b="false" i="false" u="none" strike="noStrike">
                <a:solidFill>
                  <a:srgbClr val="4D4D4D"/>
                </a:solidFill>
                <a:latin typeface="Pretendard Light"/>
              </a:rPr>
              <a:t>-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Light"/>
              </a:rPr>
              <a:t>기본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Light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Light"/>
              </a:rPr>
              <a:t>설정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Light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Light"/>
              </a:rPr>
              <a:t>구성</a:t>
            </a:r>
          </a:p>
          <a:p>
            <a:pPr algn="ctr" lvl="0">
              <a:lnSpc>
                <a:spcPct val="116199"/>
              </a:lnSpc>
            </a:pPr>
            <a:r>
              <a:rPr lang="en-US" sz="2933" b="false" i="false" u="none" strike="noStrike">
                <a:solidFill>
                  <a:srgbClr val="4D4D4D"/>
                </a:solidFill>
                <a:latin typeface="Pretendard Light"/>
              </a:rPr>
              <a:t>-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Light"/>
              </a:rPr>
              <a:t>단일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Light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Light"/>
              </a:rPr>
              <a:t>노드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Light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Light"/>
              </a:rPr>
              <a:t>구성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6129000" y="4191000"/>
            <a:ext cx="6616700" cy="635000"/>
          </a:xfrm>
          <a:prstGeom prst="rect">
            <a:avLst/>
          </a:prstGeom>
        </p:spPr>
        <p:txBody>
          <a:bodyPr anchor="b" rtlCol="false" lIns="0" tIns="0" rIns="0" bIns="22860"/>
          <a:lstStyle/>
          <a:p>
            <a:pPr algn="ctr" lvl="0">
              <a:lnSpc>
                <a:spcPct val="107899"/>
              </a:lnSpc>
            </a:pPr>
            <a:r>
              <a:rPr lang="en-US" sz="3600" b="true" i="false" u="none" strike="noStrike">
                <a:solidFill>
                  <a:srgbClr val="229BEE"/>
                </a:solidFill>
                <a:latin typeface="Pretendard Medium"/>
              </a:rPr>
              <a:t>3. </a:t>
            </a:r>
            <a:r>
              <a:rPr lang="ko-KR" sz="3600" b="true" i="false" u="none" strike="noStrike">
                <a:solidFill>
                  <a:srgbClr val="229BEE"/>
                </a:solidFill>
                <a:ea typeface="Pretendard Medium"/>
              </a:rPr>
              <a:t>핵심</a:t>
            </a:r>
            <a:r>
              <a:rPr lang="en-US" sz="3600" b="true" i="false" u="none" strike="noStrike">
                <a:solidFill>
                  <a:srgbClr val="229BEE"/>
                </a:solidFill>
                <a:latin typeface="Pretendard Medium"/>
              </a:rPr>
              <a:t> </a:t>
            </a:r>
            <a:r>
              <a:rPr lang="ko-KR" sz="3600" b="true" i="false" u="none" strike="noStrike">
                <a:solidFill>
                  <a:srgbClr val="229BEE"/>
                </a:solidFill>
                <a:ea typeface="Pretendard Medium"/>
              </a:rPr>
              <a:t>기능</a:t>
            </a:r>
            <a:r>
              <a:rPr lang="en-US" sz="3600" b="true" i="false" u="none" strike="noStrike">
                <a:solidFill>
                  <a:srgbClr val="229BEE"/>
                </a:solidFill>
                <a:latin typeface="Pretendard Medium"/>
              </a:rPr>
              <a:t>: OpenSearch</a:t>
            </a:r>
            <a:r>
              <a:rPr lang="ko-KR" sz="3600" b="true" i="false" u="none" strike="noStrike">
                <a:solidFill>
                  <a:srgbClr val="229BEE"/>
                </a:solidFill>
                <a:ea typeface="Pretendard Medium"/>
              </a:rPr>
              <a:t>란</a:t>
            </a:r>
            <a:r>
              <a:rPr lang="en-US" sz="3600" b="true" i="false" u="none" strike="noStrike">
                <a:solidFill>
                  <a:srgbClr val="229BEE"/>
                </a:solidFill>
                <a:latin typeface="Pretendard Medium"/>
              </a:rPr>
              <a:t>?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6141700" y="4953000"/>
            <a:ext cx="6591300" cy="2082800"/>
          </a:xfrm>
          <a:prstGeom prst="rect">
            <a:avLst/>
          </a:prstGeom>
        </p:spPr>
        <p:txBody>
          <a:bodyPr anchor="t" rtlCol="false"/>
          <a:lstStyle/>
          <a:p>
            <a:pPr algn="ctr" lvl="0">
              <a:lnSpc>
                <a:spcPct val="116199"/>
              </a:lnSpc>
            </a:pPr>
            <a:r>
              <a:rPr lang="en-US" sz="2933" b="false" i="false" u="none" strike="noStrike">
                <a:solidFill>
                  <a:srgbClr val="4D4D4D"/>
                </a:solidFill>
                <a:latin typeface="Pretendard Light"/>
              </a:rPr>
              <a:t>-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Light"/>
              </a:rPr>
              <a:t>검색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Light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Light"/>
              </a:rPr>
              <a:t>엔진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Light"/>
              </a:rPr>
              <a:t> &amp;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Light"/>
              </a:rPr>
              <a:t>데이터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Light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Light"/>
              </a:rPr>
              <a:t>저장소</a:t>
            </a:r>
          </a:p>
          <a:p>
            <a:pPr algn="ctr" lvl="0">
              <a:lnSpc>
                <a:spcPct val="116199"/>
              </a:lnSpc>
            </a:pPr>
            <a:r>
              <a:rPr lang="en-US" sz="2933" b="false" i="false" u="none" strike="noStrike">
                <a:solidFill>
                  <a:srgbClr val="4D4D4D"/>
                </a:solidFill>
                <a:latin typeface="Pretendard Light"/>
              </a:rPr>
              <a:t>-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Light"/>
              </a:rPr>
              <a:t>로그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Light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Light"/>
              </a:rPr>
              <a:t>저장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Light"/>
              </a:rPr>
              <a:t>,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Light"/>
              </a:rPr>
              <a:t>텍스트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Light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Light"/>
              </a:rPr>
              <a:t>분석</a:t>
            </a:r>
          </a:p>
          <a:p>
            <a:pPr algn="ctr" lvl="0">
              <a:lnSpc>
                <a:spcPct val="116199"/>
              </a:lnSpc>
            </a:pPr>
            <a:r>
              <a:rPr lang="en-US" sz="2933" b="false" i="false" u="none" strike="noStrike">
                <a:solidFill>
                  <a:srgbClr val="4D4D4D"/>
                </a:solidFill>
                <a:latin typeface="Pretendard Light"/>
              </a:rPr>
              <a:t>-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Light"/>
              </a:rPr>
              <a:t>머신러닝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Light"/>
              </a:rPr>
              <a:t>(ML)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Light"/>
              </a:rPr>
              <a:t>기능</a:t>
            </a:r>
          </a:p>
          <a:p>
            <a:pPr algn="ctr" lvl="0">
              <a:lnSpc>
                <a:spcPct val="116199"/>
              </a:lnSpc>
            </a:pPr>
            <a:r>
              <a:rPr lang="en-US" sz="2933" b="false" i="false" u="none" strike="noStrike">
                <a:solidFill>
                  <a:srgbClr val="4D4D4D"/>
                </a:solidFill>
                <a:latin typeface="Pretendard Light"/>
              </a:rPr>
              <a:t>-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Light"/>
              </a:rPr>
              <a:t>벡터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Light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Light"/>
              </a:rPr>
              <a:t>검색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Light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Light"/>
              </a:rPr>
              <a:t>기능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651000" y="9105900"/>
            <a:ext cx="6616700" cy="635000"/>
          </a:xfrm>
          <a:prstGeom prst="rect">
            <a:avLst/>
          </a:prstGeom>
        </p:spPr>
        <p:txBody>
          <a:bodyPr anchor="b" rtlCol="false" lIns="0" tIns="0" rIns="0" bIns="22860"/>
          <a:lstStyle/>
          <a:p>
            <a:pPr algn="ctr" lvl="0">
              <a:lnSpc>
                <a:spcPct val="107899"/>
              </a:lnSpc>
            </a:pPr>
            <a:r>
              <a:rPr lang="en-US" sz="3600" b="true" i="false" u="none" strike="noStrike">
                <a:solidFill>
                  <a:srgbClr val="229BEE"/>
                </a:solidFill>
                <a:latin typeface="Pretendard Medium"/>
              </a:rPr>
              <a:t>4. ML </a:t>
            </a:r>
            <a:r>
              <a:rPr lang="ko-KR" sz="3600" b="true" i="false" u="none" strike="noStrike">
                <a:solidFill>
                  <a:srgbClr val="229BEE"/>
                </a:solidFill>
                <a:ea typeface="Pretendard Medium"/>
              </a:rPr>
              <a:t>설정</a:t>
            </a:r>
            <a:r>
              <a:rPr lang="en-US" sz="3600" b="true" i="false" u="none" strike="noStrike">
                <a:solidFill>
                  <a:srgbClr val="229BEE"/>
                </a:solidFill>
                <a:latin typeface="Pretendard Medium"/>
              </a:rPr>
              <a:t> </a:t>
            </a:r>
            <a:r>
              <a:rPr lang="ko-KR" sz="3600" b="true" i="false" u="none" strike="noStrike">
                <a:solidFill>
                  <a:srgbClr val="229BEE"/>
                </a:solidFill>
                <a:ea typeface="Pretendard Medium"/>
              </a:rPr>
              <a:t>및</a:t>
            </a:r>
            <a:r>
              <a:rPr lang="en-US" sz="3600" b="true" i="false" u="none" strike="noStrike">
                <a:solidFill>
                  <a:srgbClr val="229BEE"/>
                </a:solidFill>
                <a:latin typeface="Pretendard Medium"/>
              </a:rPr>
              <a:t> </a:t>
            </a:r>
            <a:r>
              <a:rPr lang="ko-KR" sz="3600" b="true" i="false" u="none" strike="noStrike">
                <a:solidFill>
                  <a:srgbClr val="229BEE"/>
                </a:solidFill>
                <a:ea typeface="Pretendard Medium"/>
              </a:rPr>
              <a:t>모델</a:t>
            </a:r>
            <a:r>
              <a:rPr lang="en-US" sz="3600" b="true" i="false" u="none" strike="noStrike">
                <a:solidFill>
                  <a:srgbClr val="229BEE"/>
                </a:solidFill>
                <a:latin typeface="Pretendard Medium"/>
              </a:rPr>
              <a:t> </a:t>
            </a:r>
            <a:r>
              <a:rPr lang="ko-KR" sz="3600" b="true" i="false" u="none" strike="noStrike">
                <a:solidFill>
                  <a:srgbClr val="229BEE"/>
                </a:solidFill>
                <a:ea typeface="Pretendard Medium"/>
              </a:rPr>
              <a:t>등록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663700" y="9867900"/>
            <a:ext cx="6591300" cy="2082800"/>
          </a:xfrm>
          <a:prstGeom prst="rect">
            <a:avLst/>
          </a:prstGeom>
        </p:spPr>
        <p:txBody>
          <a:bodyPr anchor="t" rtlCol="false"/>
          <a:lstStyle/>
          <a:p>
            <a:pPr algn="ctr" lvl="0">
              <a:lnSpc>
                <a:spcPct val="116199"/>
              </a:lnSpc>
            </a:pPr>
            <a:r>
              <a:rPr lang="en-US" sz="2933" b="false" i="false" u="none" strike="noStrike">
                <a:solidFill>
                  <a:srgbClr val="4D4D4D"/>
                </a:solidFill>
                <a:latin typeface="Pretendard Light"/>
              </a:rPr>
              <a:t>- ML Commons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Light"/>
              </a:rPr>
              <a:t>활성화</a:t>
            </a:r>
          </a:p>
          <a:p>
            <a:pPr algn="ctr" lvl="0">
              <a:lnSpc>
                <a:spcPct val="116199"/>
              </a:lnSpc>
            </a:pPr>
            <a:r>
              <a:rPr lang="en-US" sz="2933" b="false" i="false" u="none" strike="noStrike">
                <a:solidFill>
                  <a:srgbClr val="4D4D4D"/>
                </a:solidFill>
                <a:latin typeface="Pretendard Light"/>
              </a:rPr>
              <a:t>- HuggingFace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Light"/>
              </a:rPr>
              <a:t>모델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Light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Light"/>
              </a:rPr>
              <a:t>가져오기</a:t>
            </a:r>
          </a:p>
          <a:p>
            <a:pPr algn="ctr" lvl="0">
              <a:lnSpc>
                <a:spcPct val="116199"/>
              </a:lnSpc>
            </a:pPr>
            <a:r>
              <a:rPr lang="en-US" sz="2933" b="false" i="false" u="none" strike="noStrike">
                <a:solidFill>
                  <a:srgbClr val="4D4D4D"/>
                </a:solidFill>
                <a:latin typeface="Pretendard Light"/>
              </a:rPr>
              <a:t>-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Light"/>
              </a:rPr>
              <a:t>모델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Light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Light"/>
              </a:rPr>
              <a:t>등록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Light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Light"/>
              </a:rPr>
              <a:t>및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Light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Light"/>
              </a:rPr>
              <a:t>배포</a:t>
            </a:r>
          </a:p>
          <a:p>
            <a:pPr algn="ctr" lvl="0">
              <a:lnSpc>
                <a:spcPct val="116199"/>
              </a:lnSpc>
            </a:pPr>
            <a:r>
              <a:rPr lang="en-US" sz="2933" b="false" i="false" u="none" strike="noStrike">
                <a:solidFill>
                  <a:srgbClr val="4D4D4D"/>
                </a:solidFill>
                <a:latin typeface="Pretendard Light"/>
              </a:rPr>
              <a:t>-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Light"/>
              </a:rPr>
              <a:t>텍스트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Light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Light"/>
              </a:rPr>
              <a:t>임베딩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Light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Light"/>
              </a:rPr>
              <a:t>준비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902700" y="9105900"/>
            <a:ext cx="6616700" cy="635000"/>
          </a:xfrm>
          <a:prstGeom prst="rect">
            <a:avLst/>
          </a:prstGeom>
        </p:spPr>
        <p:txBody>
          <a:bodyPr anchor="b" rtlCol="false" lIns="0" tIns="0" rIns="0" bIns="22860"/>
          <a:lstStyle/>
          <a:p>
            <a:pPr algn="ctr" lvl="0">
              <a:lnSpc>
                <a:spcPct val="107899"/>
              </a:lnSpc>
            </a:pPr>
            <a:r>
              <a:rPr lang="en-US" sz="3600" b="true" i="false" u="none" strike="noStrike">
                <a:solidFill>
                  <a:srgbClr val="229BEE"/>
                </a:solidFill>
                <a:latin typeface="Pretendard Medium"/>
              </a:rPr>
              <a:t>5. </a:t>
            </a:r>
            <a:r>
              <a:rPr lang="ko-KR" sz="3600" b="true" i="false" u="none" strike="noStrike">
                <a:solidFill>
                  <a:srgbClr val="229BEE"/>
                </a:solidFill>
                <a:ea typeface="Pretendard Medium"/>
              </a:rPr>
              <a:t>벡터</a:t>
            </a:r>
            <a:r>
              <a:rPr lang="en-US" sz="3600" b="true" i="false" u="none" strike="noStrike">
                <a:solidFill>
                  <a:srgbClr val="229BEE"/>
                </a:solidFill>
                <a:latin typeface="Pretendard Medium"/>
              </a:rPr>
              <a:t> </a:t>
            </a:r>
            <a:r>
              <a:rPr lang="ko-KR" sz="3600" b="true" i="false" u="none" strike="noStrike">
                <a:solidFill>
                  <a:srgbClr val="229BEE"/>
                </a:solidFill>
                <a:ea typeface="Pretendard Medium"/>
              </a:rPr>
              <a:t>변환</a:t>
            </a:r>
            <a:r>
              <a:rPr lang="en-US" sz="3600" b="true" i="false" u="none" strike="noStrike">
                <a:solidFill>
                  <a:srgbClr val="229BEE"/>
                </a:solidFill>
                <a:latin typeface="Pretendard Medium"/>
              </a:rPr>
              <a:t> </a:t>
            </a:r>
            <a:r>
              <a:rPr lang="ko-KR" sz="3600" b="true" i="false" u="none" strike="noStrike">
                <a:solidFill>
                  <a:srgbClr val="229BEE"/>
                </a:solidFill>
                <a:ea typeface="Pretendard Medium"/>
              </a:rPr>
              <a:t>및</a:t>
            </a:r>
            <a:r>
              <a:rPr lang="en-US" sz="3600" b="true" i="false" u="none" strike="noStrike">
                <a:solidFill>
                  <a:srgbClr val="229BEE"/>
                </a:solidFill>
                <a:latin typeface="Pretendard Medium"/>
              </a:rPr>
              <a:t> </a:t>
            </a:r>
            <a:r>
              <a:rPr lang="ko-KR" sz="3600" b="true" i="false" u="none" strike="noStrike">
                <a:solidFill>
                  <a:srgbClr val="229BEE"/>
                </a:solidFill>
                <a:ea typeface="Pretendard Medium"/>
              </a:rPr>
              <a:t>인덱스</a:t>
            </a:r>
            <a:r>
              <a:rPr lang="en-US" sz="3600" b="true" i="false" u="none" strike="noStrike">
                <a:solidFill>
                  <a:srgbClr val="229BEE"/>
                </a:solidFill>
                <a:latin typeface="Pretendard Medium"/>
              </a:rPr>
              <a:t> </a:t>
            </a:r>
            <a:r>
              <a:rPr lang="ko-KR" sz="3600" b="true" i="false" u="none" strike="noStrike">
                <a:solidFill>
                  <a:srgbClr val="229BEE"/>
                </a:solidFill>
                <a:ea typeface="Pretendard Medium"/>
              </a:rPr>
              <a:t>생성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8915400" y="9867900"/>
            <a:ext cx="6591300" cy="2082800"/>
          </a:xfrm>
          <a:prstGeom prst="rect">
            <a:avLst/>
          </a:prstGeom>
        </p:spPr>
        <p:txBody>
          <a:bodyPr anchor="t" rtlCol="false"/>
          <a:lstStyle/>
          <a:p>
            <a:pPr algn="ctr" lvl="0">
              <a:lnSpc>
                <a:spcPct val="116199"/>
              </a:lnSpc>
            </a:pPr>
            <a:r>
              <a:rPr lang="en-US" sz="2933" b="false" i="false" u="none" strike="noStrike">
                <a:solidFill>
                  <a:srgbClr val="4D4D4D"/>
                </a:solidFill>
                <a:latin typeface="Pretendard Light"/>
              </a:rPr>
              <a:t>-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Light"/>
              </a:rPr>
              <a:t>벡터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Light"/>
              </a:rPr>
              <a:t>(Vector)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Light"/>
              </a:rPr>
              <a:t>의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Light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Light"/>
              </a:rPr>
              <a:t>개념</a:t>
            </a:r>
          </a:p>
          <a:p>
            <a:pPr algn="ctr" lvl="0">
              <a:lnSpc>
                <a:spcPct val="116199"/>
              </a:lnSpc>
            </a:pPr>
            <a:r>
              <a:rPr lang="en-US" sz="2933" b="false" i="false" u="none" strike="noStrike">
                <a:solidFill>
                  <a:srgbClr val="4D4D4D"/>
                </a:solidFill>
                <a:latin typeface="Pretendard Light"/>
              </a:rPr>
              <a:t>-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Light"/>
              </a:rPr>
              <a:t>텍스트를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Light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Light"/>
              </a:rPr>
              <a:t>숫자로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Light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Light"/>
              </a:rPr>
              <a:t>변환</a:t>
            </a:r>
          </a:p>
          <a:p>
            <a:pPr algn="ctr" lvl="0">
              <a:lnSpc>
                <a:spcPct val="116199"/>
              </a:lnSpc>
            </a:pPr>
            <a:r>
              <a:rPr lang="en-US" sz="2933" b="false" i="false" u="none" strike="noStrike">
                <a:solidFill>
                  <a:srgbClr val="4D4D4D"/>
                </a:solidFill>
                <a:latin typeface="Pretendard Light"/>
              </a:rPr>
              <a:t>- k-NN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Light"/>
              </a:rPr>
              <a:t>인덱스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Light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Light"/>
              </a:rPr>
              <a:t>생성</a:t>
            </a:r>
          </a:p>
          <a:p>
            <a:pPr algn="ctr" lvl="0">
              <a:lnSpc>
                <a:spcPct val="116199"/>
              </a:lnSpc>
            </a:pPr>
            <a:r>
              <a:rPr lang="en-US" sz="2933" b="false" i="false" u="none" strike="noStrike">
                <a:solidFill>
                  <a:srgbClr val="4D4D4D"/>
                </a:solidFill>
                <a:latin typeface="Pretendard Light"/>
              </a:rPr>
              <a:t>-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Light"/>
              </a:rPr>
              <a:t>벡터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Light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Light"/>
              </a:rPr>
              <a:t>검색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Light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Light"/>
              </a:rPr>
              <a:t>설정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6129000" y="9105900"/>
            <a:ext cx="6616700" cy="635000"/>
          </a:xfrm>
          <a:prstGeom prst="rect">
            <a:avLst/>
          </a:prstGeom>
        </p:spPr>
        <p:txBody>
          <a:bodyPr anchor="b" rtlCol="false" lIns="0" tIns="0" rIns="0" bIns="22860"/>
          <a:lstStyle/>
          <a:p>
            <a:pPr algn="ctr" lvl="0">
              <a:lnSpc>
                <a:spcPct val="107899"/>
              </a:lnSpc>
            </a:pPr>
            <a:r>
              <a:rPr lang="en-US" sz="3600" b="true" i="false" u="none" strike="noStrike">
                <a:solidFill>
                  <a:srgbClr val="229BEE"/>
                </a:solidFill>
                <a:latin typeface="Pretendard Medium"/>
              </a:rPr>
              <a:t>6. </a:t>
            </a:r>
            <a:r>
              <a:rPr lang="ko-KR" sz="3600" b="true" i="false" u="none" strike="noStrike">
                <a:solidFill>
                  <a:srgbClr val="229BEE"/>
                </a:solidFill>
                <a:ea typeface="Pretendard Medium"/>
              </a:rPr>
              <a:t>데이터</a:t>
            </a:r>
            <a:r>
              <a:rPr lang="en-US" sz="3600" b="true" i="false" u="none" strike="noStrike">
                <a:solidFill>
                  <a:srgbClr val="229BEE"/>
                </a:solidFill>
                <a:latin typeface="Pretendard Medium"/>
              </a:rPr>
              <a:t> </a:t>
            </a:r>
            <a:r>
              <a:rPr lang="ko-KR" sz="3600" b="true" i="false" u="none" strike="noStrike">
                <a:solidFill>
                  <a:srgbClr val="229BEE"/>
                </a:solidFill>
                <a:ea typeface="Pretendard Medium"/>
              </a:rPr>
              <a:t>저장</a:t>
            </a:r>
            <a:r>
              <a:rPr lang="en-US" sz="3600" b="true" i="false" u="none" strike="noStrike">
                <a:solidFill>
                  <a:srgbClr val="229BEE"/>
                </a:solidFill>
                <a:latin typeface="Pretendard Medium"/>
              </a:rPr>
              <a:t> </a:t>
            </a:r>
            <a:r>
              <a:rPr lang="ko-KR" sz="3600" b="true" i="false" u="none" strike="noStrike">
                <a:solidFill>
                  <a:srgbClr val="229BEE"/>
                </a:solidFill>
                <a:ea typeface="Pretendard Medium"/>
              </a:rPr>
              <a:t>및</a:t>
            </a:r>
            <a:r>
              <a:rPr lang="en-US" sz="3600" b="true" i="false" u="none" strike="noStrike">
                <a:solidFill>
                  <a:srgbClr val="229BEE"/>
                </a:solidFill>
                <a:latin typeface="Pretendard Medium"/>
              </a:rPr>
              <a:t> </a:t>
            </a:r>
            <a:r>
              <a:rPr lang="ko-KR" sz="3600" b="true" i="false" u="none" strike="noStrike">
                <a:solidFill>
                  <a:srgbClr val="229BEE"/>
                </a:solidFill>
                <a:ea typeface="Pretendard Medium"/>
              </a:rPr>
              <a:t>검색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6141700" y="9867900"/>
            <a:ext cx="6591300" cy="2082800"/>
          </a:xfrm>
          <a:prstGeom prst="rect">
            <a:avLst/>
          </a:prstGeom>
        </p:spPr>
        <p:txBody>
          <a:bodyPr anchor="t" rtlCol="false"/>
          <a:lstStyle/>
          <a:p>
            <a:pPr algn="ctr" lvl="0">
              <a:lnSpc>
                <a:spcPct val="116199"/>
              </a:lnSpc>
            </a:pPr>
            <a:r>
              <a:rPr lang="en-US" sz="2933" b="false" i="false" u="none" strike="noStrike">
                <a:solidFill>
                  <a:srgbClr val="4D4D4D"/>
                </a:solidFill>
                <a:latin typeface="Pretendard Light"/>
              </a:rPr>
              <a:t>-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Light"/>
              </a:rPr>
              <a:t>텍스트와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Light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Light"/>
              </a:rPr>
              <a:t>벡터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Light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Light"/>
              </a:rPr>
              <a:t>저장</a:t>
            </a:r>
          </a:p>
          <a:p>
            <a:pPr algn="ctr" lvl="0">
              <a:lnSpc>
                <a:spcPct val="116199"/>
              </a:lnSpc>
            </a:pPr>
            <a:r>
              <a:rPr lang="en-US" sz="2933" b="false" i="false" u="none" strike="noStrike">
                <a:solidFill>
                  <a:srgbClr val="4D4D4D"/>
                </a:solidFill>
                <a:latin typeface="Pretendard Light"/>
              </a:rPr>
              <a:t>- k-NN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Light"/>
              </a:rPr>
              <a:t>유사도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Light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Light"/>
              </a:rPr>
              <a:t>검색</a:t>
            </a:r>
          </a:p>
          <a:p>
            <a:pPr algn="ctr" lvl="0">
              <a:lnSpc>
                <a:spcPct val="116199"/>
              </a:lnSpc>
            </a:pPr>
            <a:r>
              <a:rPr lang="en-US" sz="2933" b="false" i="false" u="none" strike="noStrike">
                <a:solidFill>
                  <a:srgbClr val="4D4D4D"/>
                </a:solidFill>
                <a:latin typeface="Pretendard Light"/>
              </a:rPr>
              <a:t>-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Light"/>
              </a:rPr>
              <a:t>전체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Light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Light"/>
              </a:rPr>
              <a:t>흐름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Light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Light"/>
              </a:rPr>
              <a:t>정리</a:t>
            </a:r>
          </a:p>
          <a:p>
            <a:pPr algn="ctr" lvl="0">
              <a:lnSpc>
                <a:spcPct val="116199"/>
              </a:lnSpc>
            </a:pPr>
            <a:r>
              <a:rPr lang="en-US" sz="2933" b="false" i="false" u="none" strike="noStrike">
                <a:solidFill>
                  <a:srgbClr val="4D4D4D"/>
                </a:solidFill>
                <a:latin typeface="Pretendard Light"/>
              </a:rPr>
              <a:t>-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Light"/>
              </a:rPr>
              <a:t>운영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Light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Light"/>
              </a:rPr>
              <a:t>시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Light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Light"/>
              </a:rPr>
              <a:t>주의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Light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Light"/>
              </a:rPr>
              <a:t>사항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229BEE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381000" y="381000"/>
            <a:ext cx="23622000" cy="12954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333500" y="3556000"/>
            <a:ext cx="21704300" cy="8915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333500" y="2679700"/>
            <a:ext cx="21704300" cy="381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536700" y="889000"/>
            <a:ext cx="21310600" cy="1422400"/>
          </a:xfrm>
          <a:prstGeom prst="rect">
            <a:avLst/>
          </a:prstGeom>
        </p:spPr>
        <p:txBody>
          <a:bodyPr anchor="ctr" rtlCol="false" lIns="0" tIns="101600" rIns="0" bIns="101600"/>
          <a:lstStyle/>
          <a:p>
            <a:pPr algn="ctr" lvl="0">
              <a:lnSpc>
                <a:spcPct val="99600"/>
              </a:lnSpc>
            </a:pPr>
            <a:r>
              <a:rPr lang="ko-KR" sz="8000" b="false" i="false" u="none" strike="noStrike">
                <a:solidFill>
                  <a:srgbClr val="4D4D4D"/>
                </a:solidFill>
                <a:ea typeface="Pretendard Medium"/>
              </a:rPr>
              <a:t>결론</a:t>
            </a:r>
            <a:r>
              <a:rPr lang="en-US" sz="8000" b="false" i="false" u="none" strike="noStrike">
                <a:solidFill>
                  <a:srgbClr val="4D4D4D"/>
                </a:solidFill>
                <a:latin typeface="Pretendard Medium"/>
              </a:rPr>
              <a:t> </a:t>
            </a:r>
            <a:r>
              <a:rPr lang="ko-KR" sz="8000" b="false" i="false" u="none" strike="noStrike">
                <a:solidFill>
                  <a:srgbClr val="4D4D4D"/>
                </a:solidFill>
                <a:ea typeface="Pretendard Medium"/>
              </a:rPr>
              <a:t>및</a:t>
            </a:r>
            <a:r>
              <a:rPr lang="en-US" sz="8000" b="false" i="false" u="none" strike="noStrike">
                <a:solidFill>
                  <a:srgbClr val="4D4D4D"/>
                </a:solidFill>
                <a:latin typeface="Pretendard Medium"/>
              </a:rPr>
              <a:t> </a:t>
            </a:r>
            <a:r>
              <a:rPr lang="ko-KR" sz="8000" b="false" i="false" u="none" strike="noStrike">
                <a:solidFill>
                  <a:srgbClr val="4D4D4D"/>
                </a:solidFill>
                <a:ea typeface="Pretendard Medium"/>
              </a:rPr>
              <a:t>요약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298700" y="4279900"/>
            <a:ext cx="19786600" cy="6731000"/>
          </a:xfrm>
          <a:prstGeom prst="rect">
            <a:avLst/>
          </a:prstGeom>
        </p:spPr>
        <p:txBody>
          <a:bodyPr anchor="t" rtlCol="false"/>
          <a:lstStyle/>
          <a:p>
            <a:pPr algn="ctr" lvl="0">
              <a:lnSpc>
                <a:spcPct val="132800"/>
              </a:lnSpc>
            </a:pPr>
            <a:r>
              <a:rPr lang="en-US" sz="3733" b="false" i="false" u="none" strike="noStrike">
                <a:solidFill>
                  <a:srgbClr val="229BEE"/>
                </a:solidFill>
                <a:latin typeface="Pretendard Medium"/>
              </a:rPr>
              <a:t>OpenSearch </a:t>
            </a:r>
            <a:r>
              <a:rPr lang="ko-KR" sz="3733" b="false" i="false" u="none" strike="noStrike">
                <a:solidFill>
                  <a:srgbClr val="229BEE"/>
                </a:solidFill>
                <a:ea typeface="Pretendard Medium"/>
              </a:rPr>
              <a:t>벡터</a:t>
            </a:r>
            <a:r>
              <a:rPr lang="en-US" sz="3733" b="false" i="false" u="none" strike="noStrike">
                <a:solidFill>
                  <a:srgbClr val="229BEE"/>
                </a:solidFill>
                <a:latin typeface="Pretendard Medium"/>
              </a:rPr>
              <a:t> </a:t>
            </a:r>
            <a:r>
              <a:rPr lang="ko-KR" sz="3733" b="false" i="false" u="none" strike="noStrike">
                <a:solidFill>
                  <a:srgbClr val="229BEE"/>
                </a:solidFill>
                <a:ea typeface="Pretendard Medium"/>
              </a:rPr>
              <a:t>검색</a:t>
            </a:r>
            <a:r>
              <a:rPr lang="en-US" sz="3733" b="false" i="false" u="none" strike="noStrike">
                <a:solidFill>
                  <a:srgbClr val="229BEE"/>
                </a:solidFill>
                <a:latin typeface="Pretendard Medium"/>
              </a:rPr>
              <a:t> </a:t>
            </a:r>
            <a:r>
              <a:rPr lang="ko-KR" sz="3733" b="false" i="false" u="none" strike="noStrike">
                <a:solidFill>
                  <a:srgbClr val="229BEE"/>
                </a:solidFill>
                <a:ea typeface="Pretendard Medium"/>
              </a:rPr>
              <a:t>구축의</a:t>
            </a:r>
            <a:r>
              <a:rPr lang="en-US" sz="3733" b="false" i="false" u="none" strike="noStrike">
                <a:solidFill>
                  <a:srgbClr val="229BEE"/>
                </a:solidFill>
                <a:latin typeface="Pretendard Medium"/>
              </a:rPr>
              <a:t> </a:t>
            </a:r>
            <a:r>
              <a:rPr lang="ko-KR" sz="3733" b="false" i="false" u="none" strike="noStrike">
                <a:solidFill>
                  <a:srgbClr val="229BEE"/>
                </a:solidFill>
                <a:ea typeface="Pretendard Medium"/>
              </a:rPr>
              <a:t>핵심</a:t>
            </a:r>
            <a:r>
              <a:rPr lang="en-US" sz="3733" b="false" i="false" u="none" strike="noStrike">
                <a:solidFill>
                  <a:srgbClr val="229BEE"/>
                </a:solidFill>
                <a:latin typeface="Pretendard Medium"/>
              </a:rPr>
              <a:t> </a:t>
            </a:r>
            <a:r>
              <a:rPr lang="ko-KR" sz="3733" b="false" i="false" u="none" strike="noStrike">
                <a:solidFill>
                  <a:srgbClr val="229BEE"/>
                </a:solidFill>
                <a:ea typeface="Pretendard Medium"/>
              </a:rPr>
              <a:t>요소와</a:t>
            </a:r>
            <a:r>
              <a:rPr lang="en-US" sz="3733" b="false" i="false" u="none" strike="noStrike">
                <a:solidFill>
                  <a:srgbClr val="229BEE"/>
                </a:solidFill>
                <a:latin typeface="Pretendard Medium"/>
              </a:rPr>
              <a:t> </a:t>
            </a:r>
            <a:r>
              <a:rPr lang="ko-KR" sz="3733" b="false" i="false" u="none" strike="noStrike">
                <a:solidFill>
                  <a:srgbClr val="229BEE"/>
                </a:solidFill>
                <a:ea typeface="Pretendard Medium"/>
              </a:rPr>
              <a:t>흐름을</a:t>
            </a:r>
            <a:r>
              <a:rPr lang="en-US" sz="3733" b="false" i="false" u="none" strike="noStrike">
                <a:solidFill>
                  <a:srgbClr val="229BEE"/>
                </a:solidFill>
                <a:latin typeface="Pretendard Medium"/>
              </a:rPr>
              <a:t> </a:t>
            </a:r>
            <a:r>
              <a:rPr lang="ko-KR" sz="3733" b="false" i="false" u="none" strike="noStrike">
                <a:solidFill>
                  <a:srgbClr val="229BEE"/>
                </a:solidFill>
                <a:ea typeface="Pretendard Medium"/>
              </a:rPr>
              <a:t>정리해</a:t>
            </a:r>
            <a:r>
              <a:rPr lang="en-US" sz="3733" b="false" i="false" u="none" strike="noStrike">
                <a:solidFill>
                  <a:srgbClr val="229BEE"/>
                </a:solidFill>
                <a:latin typeface="Pretendard Medium"/>
              </a:rPr>
              <a:t> </a:t>
            </a:r>
            <a:r>
              <a:rPr lang="ko-KR" sz="3733" b="false" i="false" u="none" strike="noStrike">
                <a:solidFill>
                  <a:srgbClr val="229BEE"/>
                </a:solidFill>
                <a:ea typeface="Pretendard Medium"/>
              </a:rPr>
              <a:t>보았습니다</a:t>
            </a:r>
            <a:r>
              <a:rPr lang="en-US" sz="3733" b="false" i="false" u="none" strike="noStrike">
                <a:solidFill>
                  <a:srgbClr val="229BEE"/>
                </a:solidFill>
                <a:latin typeface="Pretendard Medium"/>
              </a:rPr>
              <a:t>.</a:t>
            </a:r>
          </a:p>
          <a:p>
            <a:pPr algn="ctr" lvl="0">
              <a:lnSpc>
                <a:spcPct val="132800"/>
              </a:lnSpc>
            </a:pPr>
            <a:r>
              <a:rPr lang="en" sz="3733" b="false" i="false" u="none" strike="noStrike">
                <a:solidFill>
                  <a:srgbClr val="229BEE"/>
                </a:solidFill>
                <a:latin typeface="Pretendard Medium"/>
              </a:rPr>
              <a:t/>
            </a:r>
          </a:p>
          <a:p>
            <a:pPr algn="ctr" lvl="0">
              <a:lnSpc>
                <a:spcPct val="132800"/>
              </a:lnSpc>
            </a:pPr>
            <a:r>
              <a:rPr lang="en-US" sz="3733" b="false" i="false" u="none" strike="noStrike">
                <a:solidFill>
                  <a:srgbClr val="229BEE"/>
                </a:solidFill>
                <a:latin typeface="Pretendard Medium"/>
              </a:rPr>
              <a:t>- </a:t>
            </a:r>
            <a:r>
              <a:rPr lang="ko-KR" sz="3733" b="false" i="false" u="none" strike="noStrike">
                <a:solidFill>
                  <a:srgbClr val="229BEE"/>
                </a:solidFill>
                <a:ea typeface="Pretendard Medium"/>
              </a:rPr>
              <a:t>기반</a:t>
            </a:r>
            <a:r>
              <a:rPr lang="en-US" sz="3733" b="false" i="false" u="none" strike="noStrike">
                <a:solidFill>
                  <a:srgbClr val="229BEE"/>
                </a:solidFill>
                <a:latin typeface="Pretendard Medium"/>
              </a:rPr>
              <a:t> </a:t>
            </a:r>
            <a:r>
              <a:rPr lang="ko-KR" sz="3733" b="false" i="false" u="none" strike="noStrike">
                <a:solidFill>
                  <a:srgbClr val="229BEE"/>
                </a:solidFill>
                <a:ea typeface="Pretendard Medium"/>
              </a:rPr>
              <a:t>환경</a:t>
            </a:r>
            <a:r>
              <a:rPr lang="en-US" sz="3733" b="false" i="false" u="none" strike="noStrike">
                <a:solidFill>
                  <a:srgbClr val="229BEE"/>
                </a:solidFill>
                <a:latin typeface="Pretendard Medium"/>
              </a:rPr>
              <a:t>: Windows + WSL + Ubuntu + Docker</a:t>
            </a:r>
            <a:r>
              <a:rPr lang="ko-KR" sz="3733" b="false" i="false" u="none" strike="noStrike">
                <a:solidFill>
                  <a:srgbClr val="229BEE"/>
                </a:solidFill>
                <a:ea typeface="Pretendard Medium"/>
              </a:rPr>
              <a:t>를</a:t>
            </a:r>
            <a:r>
              <a:rPr lang="en-US" sz="3733" b="false" i="false" u="none" strike="noStrike">
                <a:solidFill>
                  <a:srgbClr val="229BEE"/>
                </a:solidFill>
                <a:latin typeface="Pretendard Medium"/>
              </a:rPr>
              <a:t> </a:t>
            </a:r>
            <a:r>
              <a:rPr lang="ko-KR" sz="3733" b="false" i="false" u="none" strike="noStrike">
                <a:solidFill>
                  <a:srgbClr val="229BEE"/>
                </a:solidFill>
                <a:ea typeface="Pretendard Medium"/>
              </a:rPr>
              <a:t>통한</a:t>
            </a:r>
            <a:r>
              <a:rPr lang="en-US" sz="3733" b="false" i="false" u="none" strike="noStrike">
                <a:solidFill>
                  <a:srgbClr val="229BEE"/>
                </a:solidFill>
                <a:latin typeface="Pretendard Medium"/>
              </a:rPr>
              <a:t> </a:t>
            </a:r>
            <a:r>
              <a:rPr lang="ko-KR" sz="3733" b="false" i="false" u="none" strike="noStrike">
                <a:solidFill>
                  <a:srgbClr val="229BEE"/>
                </a:solidFill>
                <a:ea typeface="Pretendard Medium"/>
              </a:rPr>
              <a:t>안정적</a:t>
            </a:r>
            <a:r>
              <a:rPr lang="en-US" sz="3733" b="false" i="false" u="none" strike="noStrike">
                <a:solidFill>
                  <a:srgbClr val="229BEE"/>
                </a:solidFill>
                <a:latin typeface="Pretendard Medium"/>
              </a:rPr>
              <a:t> </a:t>
            </a:r>
            <a:r>
              <a:rPr lang="ko-KR" sz="3733" b="false" i="false" u="none" strike="noStrike">
                <a:solidFill>
                  <a:srgbClr val="229BEE"/>
                </a:solidFill>
                <a:ea typeface="Pretendard Medium"/>
              </a:rPr>
              <a:t>구성</a:t>
            </a:r>
          </a:p>
          <a:p>
            <a:pPr algn="ctr" lvl="0">
              <a:lnSpc>
                <a:spcPct val="132800"/>
              </a:lnSpc>
            </a:pPr>
            <a:r>
              <a:rPr lang="en-US" sz="3733" b="false" i="false" u="none" strike="noStrike">
                <a:solidFill>
                  <a:srgbClr val="229BEE"/>
                </a:solidFill>
                <a:latin typeface="Pretendard Medium"/>
              </a:rPr>
              <a:t>- </a:t>
            </a:r>
            <a:r>
              <a:rPr lang="ko-KR" sz="3733" b="false" i="false" u="none" strike="noStrike">
                <a:solidFill>
                  <a:srgbClr val="229BEE"/>
                </a:solidFill>
                <a:ea typeface="Pretendard Medium"/>
              </a:rPr>
              <a:t>핵심</a:t>
            </a:r>
            <a:r>
              <a:rPr lang="en-US" sz="3733" b="false" i="false" u="none" strike="noStrike">
                <a:solidFill>
                  <a:srgbClr val="229BEE"/>
                </a:solidFill>
                <a:latin typeface="Pretendard Medium"/>
              </a:rPr>
              <a:t> </a:t>
            </a:r>
            <a:r>
              <a:rPr lang="ko-KR" sz="3733" b="false" i="false" u="none" strike="noStrike">
                <a:solidFill>
                  <a:srgbClr val="229BEE"/>
                </a:solidFill>
                <a:ea typeface="Pretendard Medium"/>
              </a:rPr>
              <a:t>기술</a:t>
            </a:r>
            <a:r>
              <a:rPr lang="en-US" sz="3733" b="false" i="false" u="none" strike="noStrike">
                <a:solidFill>
                  <a:srgbClr val="229BEE"/>
                </a:solidFill>
                <a:latin typeface="Pretendard Medium"/>
              </a:rPr>
              <a:t>: OpenSearch</a:t>
            </a:r>
            <a:r>
              <a:rPr lang="ko-KR" sz="3733" b="false" i="false" u="none" strike="noStrike">
                <a:solidFill>
                  <a:srgbClr val="229BEE"/>
                </a:solidFill>
                <a:ea typeface="Pretendard Medium"/>
              </a:rPr>
              <a:t>의</a:t>
            </a:r>
            <a:r>
              <a:rPr lang="en-US" sz="3733" b="false" i="false" u="none" strike="noStrike">
                <a:solidFill>
                  <a:srgbClr val="229BEE"/>
                </a:solidFill>
                <a:latin typeface="Pretendard Medium"/>
              </a:rPr>
              <a:t> k-NN </a:t>
            </a:r>
            <a:r>
              <a:rPr lang="ko-KR" sz="3733" b="false" i="false" u="none" strike="noStrike">
                <a:solidFill>
                  <a:srgbClr val="229BEE"/>
                </a:solidFill>
                <a:ea typeface="Pretendard Medium"/>
              </a:rPr>
              <a:t>기능과</a:t>
            </a:r>
            <a:r>
              <a:rPr lang="en-US" sz="3733" b="false" i="false" u="none" strike="noStrike">
                <a:solidFill>
                  <a:srgbClr val="229BEE"/>
                </a:solidFill>
                <a:latin typeface="Pretendard Medium"/>
              </a:rPr>
              <a:t> ML Commons </a:t>
            </a:r>
            <a:r>
              <a:rPr lang="ko-KR" sz="3733" b="false" i="false" u="none" strike="noStrike">
                <a:solidFill>
                  <a:srgbClr val="229BEE"/>
                </a:solidFill>
                <a:ea typeface="Pretendard Medium"/>
              </a:rPr>
              <a:t>활용</a:t>
            </a:r>
          </a:p>
          <a:p>
            <a:pPr algn="ctr" lvl="0">
              <a:lnSpc>
                <a:spcPct val="132800"/>
              </a:lnSpc>
            </a:pPr>
            <a:r>
              <a:rPr lang="en-US" sz="3733" b="false" i="false" u="none" strike="noStrike">
                <a:solidFill>
                  <a:srgbClr val="229BEE"/>
                </a:solidFill>
                <a:latin typeface="Pretendard Medium"/>
              </a:rPr>
              <a:t>- </a:t>
            </a:r>
            <a:r>
              <a:rPr lang="ko-KR" sz="3733" b="false" i="false" u="none" strike="noStrike">
                <a:solidFill>
                  <a:srgbClr val="229BEE"/>
                </a:solidFill>
                <a:ea typeface="Pretendard Medium"/>
              </a:rPr>
              <a:t>데이터</a:t>
            </a:r>
            <a:r>
              <a:rPr lang="en-US" sz="3733" b="false" i="false" u="none" strike="noStrike">
                <a:solidFill>
                  <a:srgbClr val="229BEE"/>
                </a:solidFill>
                <a:latin typeface="Pretendard Medium"/>
              </a:rPr>
              <a:t> </a:t>
            </a:r>
            <a:r>
              <a:rPr lang="ko-KR" sz="3733" b="false" i="false" u="none" strike="noStrike">
                <a:solidFill>
                  <a:srgbClr val="229BEE"/>
                </a:solidFill>
                <a:ea typeface="Pretendard Medium"/>
              </a:rPr>
              <a:t>처리</a:t>
            </a:r>
            <a:r>
              <a:rPr lang="en-US" sz="3733" b="false" i="false" u="none" strike="noStrike">
                <a:solidFill>
                  <a:srgbClr val="229BEE"/>
                </a:solidFill>
                <a:latin typeface="Pretendard Medium"/>
              </a:rPr>
              <a:t>: </a:t>
            </a:r>
            <a:r>
              <a:rPr lang="ko-KR" sz="3733" b="false" i="false" u="none" strike="noStrike">
                <a:solidFill>
                  <a:srgbClr val="229BEE"/>
                </a:solidFill>
                <a:ea typeface="Pretendard Medium"/>
              </a:rPr>
              <a:t>텍스트를</a:t>
            </a:r>
            <a:r>
              <a:rPr lang="en-US" sz="3733" b="false" i="false" u="none" strike="noStrike">
                <a:solidFill>
                  <a:srgbClr val="229BEE"/>
                </a:solidFill>
                <a:latin typeface="Pretendard Medium"/>
              </a:rPr>
              <a:t> </a:t>
            </a:r>
            <a:r>
              <a:rPr lang="ko-KR" sz="3733" b="false" i="false" u="none" strike="noStrike">
                <a:solidFill>
                  <a:srgbClr val="229BEE"/>
                </a:solidFill>
                <a:ea typeface="Pretendard Medium"/>
              </a:rPr>
              <a:t>벡터로</a:t>
            </a:r>
            <a:r>
              <a:rPr lang="en-US" sz="3733" b="false" i="false" u="none" strike="noStrike">
                <a:solidFill>
                  <a:srgbClr val="229BEE"/>
                </a:solidFill>
                <a:latin typeface="Pretendard Medium"/>
              </a:rPr>
              <a:t> </a:t>
            </a:r>
            <a:r>
              <a:rPr lang="ko-KR" sz="3733" b="false" i="false" u="none" strike="noStrike">
                <a:solidFill>
                  <a:srgbClr val="229BEE"/>
                </a:solidFill>
                <a:ea typeface="Pretendard Medium"/>
              </a:rPr>
              <a:t>변환하여</a:t>
            </a:r>
            <a:r>
              <a:rPr lang="en-US" sz="3733" b="false" i="false" u="none" strike="noStrike">
                <a:solidFill>
                  <a:srgbClr val="229BEE"/>
                </a:solidFill>
                <a:latin typeface="Pretendard Medium"/>
              </a:rPr>
              <a:t> </a:t>
            </a:r>
            <a:r>
              <a:rPr lang="ko-KR" sz="3733" b="false" i="false" u="none" strike="noStrike">
                <a:solidFill>
                  <a:srgbClr val="229BEE"/>
                </a:solidFill>
                <a:ea typeface="Pretendard Medium"/>
              </a:rPr>
              <a:t>의미</a:t>
            </a:r>
            <a:r>
              <a:rPr lang="en-US" sz="3733" b="false" i="false" u="none" strike="noStrike">
                <a:solidFill>
                  <a:srgbClr val="229BEE"/>
                </a:solidFill>
                <a:latin typeface="Pretendard Medium"/>
              </a:rPr>
              <a:t> </a:t>
            </a:r>
            <a:r>
              <a:rPr lang="ko-KR" sz="3733" b="false" i="false" u="none" strike="noStrike">
                <a:solidFill>
                  <a:srgbClr val="229BEE"/>
                </a:solidFill>
                <a:ea typeface="Pretendard Medium"/>
              </a:rPr>
              <a:t>기반</a:t>
            </a:r>
            <a:r>
              <a:rPr lang="en-US" sz="3733" b="false" i="false" u="none" strike="noStrike">
                <a:solidFill>
                  <a:srgbClr val="229BEE"/>
                </a:solidFill>
                <a:latin typeface="Pretendard Medium"/>
              </a:rPr>
              <a:t> </a:t>
            </a:r>
            <a:r>
              <a:rPr lang="ko-KR" sz="3733" b="false" i="false" u="none" strike="noStrike">
                <a:solidFill>
                  <a:srgbClr val="229BEE"/>
                </a:solidFill>
                <a:ea typeface="Pretendard Medium"/>
              </a:rPr>
              <a:t>검색</a:t>
            </a:r>
            <a:r>
              <a:rPr lang="en-US" sz="3733" b="false" i="false" u="none" strike="noStrike">
                <a:solidFill>
                  <a:srgbClr val="229BEE"/>
                </a:solidFill>
                <a:latin typeface="Pretendard Medium"/>
              </a:rPr>
              <a:t> </a:t>
            </a:r>
            <a:r>
              <a:rPr lang="ko-KR" sz="3733" b="false" i="false" u="none" strike="noStrike">
                <a:solidFill>
                  <a:srgbClr val="229BEE"/>
                </a:solidFill>
                <a:ea typeface="Pretendard Medium"/>
              </a:rPr>
              <a:t>구현</a:t>
            </a:r>
          </a:p>
          <a:p>
            <a:pPr algn="ctr" lvl="0">
              <a:lnSpc>
                <a:spcPct val="132800"/>
              </a:lnSpc>
            </a:pPr>
            <a:r>
              <a:rPr lang="en-US" sz="3733" b="false" i="false" u="none" strike="noStrike">
                <a:solidFill>
                  <a:srgbClr val="229BEE"/>
                </a:solidFill>
                <a:latin typeface="Pretendard Medium"/>
              </a:rPr>
              <a:t>- </a:t>
            </a:r>
            <a:r>
              <a:rPr lang="ko-KR" sz="3733" b="false" i="false" u="none" strike="noStrike">
                <a:solidFill>
                  <a:srgbClr val="229BEE"/>
                </a:solidFill>
                <a:ea typeface="Pretendard Medium"/>
              </a:rPr>
              <a:t>실제</a:t>
            </a:r>
            <a:r>
              <a:rPr lang="en-US" sz="3733" b="false" i="false" u="none" strike="noStrike">
                <a:solidFill>
                  <a:srgbClr val="229BEE"/>
                </a:solidFill>
                <a:latin typeface="Pretendard Medium"/>
              </a:rPr>
              <a:t> </a:t>
            </a:r>
            <a:r>
              <a:rPr lang="ko-KR" sz="3733" b="false" i="false" u="none" strike="noStrike">
                <a:solidFill>
                  <a:srgbClr val="229BEE"/>
                </a:solidFill>
                <a:ea typeface="Pretendard Medium"/>
              </a:rPr>
              <a:t>활용</a:t>
            </a:r>
            <a:r>
              <a:rPr lang="en-US" sz="3733" b="false" i="false" u="none" strike="noStrike">
                <a:solidFill>
                  <a:srgbClr val="229BEE"/>
                </a:solidFill>
                <a:latin typeface="Pretendard Medium"/>
              </a:rPr>
              <a:t>: FAQ </a:t>
            </a:r>
            <a:r>
              <a:rPr lang="ko-KR" sz="3733" b="false" i="false" u="none" strike="noStrike">
                <a:solidFill>
                  <a:srgbClr val="229BEE"/>
                </a:solidFill>
                <a:ea typeface="Pretendard Medium"/>
              </a:rPr>
              <a:t>검색기</a:t>
            </a:r>
            <a:r>
              <a:rPr lang="en-US" sz="3733" b="false" i="false" u="none" strike="noStrike">
                <a:solidFill>
                  <a:srgbClr val="229BEE"/>
                </a:solidFill>
                <a:latin typeface="Pretendard Medium"/>
              </a:rPr>
              <a:t>, </a:t>
            </a:r>
            <a:r>
              <a:rPr lang="ko-KR" sz="3733" b="false" i="false" u="none" strike="noStrike">
                <a:solidFill>
                  <a:srgbClr val="229BEE"/>
                </a:solidFill>
                <a:ea typeface="Pretendard Medium"/>
              </a:rPr>
              <a:t>유사</a:t>
            </a:r>
            <a:r>
              <a:rPr lang="en-US" sz="3733" b="false" i="false" u="none" strike="noStrike">
                <a:solidFill>
                  <a:srgbClr val="229BEE"/>
                </a:solidFill>
                <a:latin typeface="Pretendard Medium"/>
              </a:rPr>
              <a:t> </a:t>
            </a:r>
            <a:r>
              <a:rPr lang="ko-KR" sz="3733" b="false" i="false" u="none" strike="noStrike">
                <a:solidFill>
                  <a:srgbClr val="229BEE"/>
                </a:solidFill>
                <a:ea typeface="Pretendard Medium"/>
              </a:rPr>
              <a:t>문서</a:t>
            </a:r>
            <a:r>
              <a:rPr lang="en-US" sz="3733" b="false" i="false" u="none" strike="noStrike">
                <a:solidFill>
                  <a:srgbClr val="229BEE"/>
                </a:solidFill>
                <a:latin typeface="Pretendard Medium"/>
              </a:rPr>
              <a:t> </a:t>
            </a:r>
            <a:r>
              <a:rPr lang="ko-KR" sz="3733" b="false" i="false" u="none" strike="noStrike">
                <a:solidFill>
                  <a:srgbClr val="229BEE"/>
                </a:solidFill>
                <a:ea typeface="Pretendard Medium"/>
              </a:rPr>
              <a:t>검색</a:t>
            </a:r>
            <a:r>
              <a:rPr lang="en-US" sz="3733" b="false" i="false" u="none" strike="noStrike">
                <a:solidFill>
                  <a:srgbClr val="229BEE"/>
                </a:solidFill>
                <a:latin typeface="Pretendard Medium"/>
              </a:rPr>
              <a:t>, </a:t>
            </a:r>
            <a:r>
              <a:rPr lang="ko-KR" sz="3733" b="false" i="false" u="none" strike="noStrike">
                <a:solidFill>
                  <a:srgbClr val="229BEE"/>
                </a:solidFill>
                <a:ea typeface="Pretendard Medium"/>
              </a:rPr>
              <a:t>추천</a:t>
            </a:r>
            <a:r>
              <a:rPr lang="en-US" sz="3733" b="false" i="false" u="none" strike="noStrike">
                <a:solidFill>
                  <a:srgbClr val="229BEE"/>
                </a:solidFill>
                <a:latin typeface="Pretendard Medium"/>
              </a:rPr>
              <a:t> </a:t>
            </a:r>
            <a:r>
              <a:rPr lang="ko-KR" sz="3733" b="false" i="false" u="none" strike="noStrike">
                <a:solidFill>
                  <a:srgbClr val="229BEE"/>
                </a:solidFill>
                <a:ea typeface="Pretendard Medium"/>
              </a:rPr>
              <a:t>시스템</a:t>
            </a:r>
            <a:r>
              <a:rPr lang="en-US" sz="3733" b="false" i="false" u="none" strike="noStrike">
                <a:solidFill>
                  <a:srgbClr val="229BEE"/>
                </a:solidFill>
                <a:latin typeface="Pretendard Medium"/>
              </a:rPr>
              <a:t> </a:t>
            </a:r>
            <a:r>
              <a:rPr lang="ko-KR" sz="3733" b="false" i="false" u="none" strike="noStrike">
                <a:solidFill>
                  <a:srgbClr val="229BEE"/>
                </a:solidFill>
                <a:ea typeface="Pretendard Medium"/>
              </a:rPr>
              <a:t>등</a:t>
            </a:r>
            <a:r>
              <a:rPr lang="en-US" sz="3733" b="false" i="false" u="none" strike="noStrike">
                <a:solidFill>
                  <a:srgbClr val="229BEE"/>
                </a:solidFill>
                <a:latin typeface="Pretendard Medium"/>
              </a:rPr>
              <a:t> </a:t>
            </a:r>
            <a:r>
              <a:rPr lang="ko-KR" sz="3733" b="false" i="false" u="none" strike="noStrike">
                <a:solidFill>
                  <a:srgbClr val="229BEE"/>
                </a:solidFill>
                <a:ea typeface="Pretendard Medium"/>
              </a:rPr>
              <a:t>구현</a:t>
            </a:r>
            <a:r>
              <a:rPr lang="en-US" sz="3733" b="false" i="false" u="none" strike="noStrike">
                <a:solidFill>
                  <a:srgbClr val="229BEE"/>
                </a:solidFill>
                <a:latin typeface="Pretendard Medium"/>
              </a:rPr>
              <a:t> </a:t>
            </a:r>
            <a:r>
              <a:rPr lang="ko-KR" sz="3733" b="false" i="false" u="none" strike="noStrike">
                <a:solidFill>
                  <a:srgbClr val="229BEE"/>
                </a:solidFill>
                <a:ea typeface="Pretendard Medium"/>
              </a:rPr>
              <a:t>가능</a:t>
            </a:r>
          </a:p>
          <a:p>
            <a:pPr algn="ctr" lvl="0">
              <a:lnSpc>
                <a:spcPct val="132800"/>
              </a:lnSpc>
            </a:pPr>
            <a:r>
              <a:rPr lang="en" sz="3733" b="false" i="false" u="none" strike="noStrike">
                <a:solidFill>
                  <a:srgbClr val="229BEE"/>
                </a:solidFill>
                <a:latin typeface="Pretendard Medium"/>
              </a:rPr>
              <a:t/>
            </a:r>
          </a:p>
          <a:p>
            <a:pPr algn="ctr" lvl="0">
              <a:lnSpc>
                <a:spcPct val="132800"/>
              </a:lnSpc>
            </a:pPr>
            <a:r>
              <a:rPr lang="ko-KR" sz="3733" b="false" i="false" u="none" strike="noStrike">
                <a:solidFill>
                  <a:srgbClr val="229BEE"/>
                </a:solidFill>
                <a:ea typeface="Pretendard Medium"/>
              </a:rPr>
              <a:t>이</a:t>
            </a:r>
            <a:r>
              <a:rPr lang="en-US" sz="3733" b="false" i="false" u="none" strike="noStrike">
                <a:solidFill>
                  <a:srgbClr val="229BEE"/>
                </a:solidFill>
                <a:latin typeface="Pretendard Medium"/>
              </a:rPr>
              <a:t> </a:t>
            </a:r>
            <a:r>
              <a:rPr lang="ko-KR" sz="3733" b="false" i="false" u="none" strike="noStrike">
                <a:solidFill>
                  <a:srgbClr val="229BEE"/>
                </a:solidFill>
                <a:ea typeface="Pretendard Medium"/>
              </a:rPr>
              <a:t>기술을</a:t>
            </a:r>
            <a:r>
              <a:rPr lang="en-US" sz="3733" b="false" i="false" u="none" strike="noStrike">
                <a:solidFill>
                  <a:srgbClr val="229BEE"/>
                </a:solidFill>
                <a:latin typeface="Pretendard Medium"/>
              </a:rPr>
              <a:t> </a:t>
            </a:r>
            <a:r>
              <a:rPr lang="ko-KR" sz="3733" b="false" i="false" u="none" strike="noStrike">
                <a:solidFill>
                  <a:srgbClr val="229BEE"/>
                </a:solidFill>
                <a:ea typeface="Pretendard Medium"/>
              </a:rPr>
              <a:t>활용하면</a:t>
            </a:r>
            <a:r>
              <a:rPr lang="en-US" sz="3733" b="false" i="false" u="none" strike="noStrike">
                <a:solidFill>
                  <a:srgbClr val="229BEE"/>
                </a:solidFill>
                <a:latin typeface="Pretendard Medium"/>
              </a:rPr>
              <a:t> </a:t>
            </a:r>
            <a:r>
              <a:rPr lang="ko-KR" sz="3733" b="false" i="false" u="none" strike="noStrike">
                <a:solidFill>
                  <a:srgbClr val="229BEE"/>
                </a:solidFill>
                <a:ea typeface="Pretendard Medium"/>
              </a:rPr>
              <a:t>단순</a:t>
            </a:r>
            <a:r>
              <a:rPr lang="en-US" sz="3733" b="false" i="false" u="none" strike="noStrike">
                <a:solidFill>
                  <a:srgbClr val="229BEE"/>
                </a:solidFill>
                <a:latin typeface="Pretendard Medium"/>
              </a:rPr>
              <a:t> </a:t>
            </a:r>
            <a:r>
              <a:rPr lang="ko-KR" sz="3733" b="false" i="false" u="none" strike="noStrike">
                <a:solidFill>
                  <a:srgbClr val="229BEE"/>
                </a:solidFill>
                <a:ea typeface="Pretendard Medium"/>
              </a:rPr>
              <a:t>키워드</a:t>
            </a:r>
            <a:r>
              <a:rPr lang="en-US" sz="3733" b="false" i="false" u="none" strike="noStrike">
                <a:solidFill>
                  <a:srgbClr val="229BEE"/>
                </a:solidFill>
                <a:latin typeface="Pretendard Medium"/>
              </a:rPr>
              <a:t> </a:t>
            </a:r>
            <a:r>
              <a:rPr lang="ko-KR" sz="3733" b="false" i="false" u="none" strike="noStrike">
                <a:solidFill>
                  <a:srgbClr val="229BEE"/>
                </a:solidFill>
                <a:ea typeface="Pretendard Medium"/>
              </a:rPr>
              <a:t>검색을</a:t>
            </a:r>
            <a:r>
              <a:rPr lang="en-US" sz="3733" b="false" i="false" u="none" strike="noStrike">
                <a:solidFill>
                  <a:srgbClr val="229BEE"/>
                </a:solidFill>
                <a:latin typeface="Pretendard Medium"/>
              </a:rPr>
              <a:t> </a:t>
            </a:r>
            <a:r>
              <a:rPr lang="ko-KR" sz="3733" b="false" i="false" u="none" strike="noStrike">
                <a:solidFill>
                  <a:srgbClr val="229BEE"/>
                </a:solidFill>
                <a:ea typeface="Pretendard Medium"/>
              </a:rPr>
              <a:t>넘어</a:t>
            </a:r>
            <a:r>
              <a:rPr lang="en-US" sz="3733" b="false" i="false" u="none" strike="noStrike">
                <a:solidFill>
                  <a:srgbClr val="229BEE"/>
                </a:solidFill>
                <a:latin typeface="Pretendard Medium"/>
              </a:rPr>
              <a:t> </a:t>
            </a:r>
            <a:r>
              <a:rPr lang="ko-KR" sz="3733" b="false" i="false" u="none" strike="noStrike">
                <a:solidFill>
                  <a:srgbClr val="229BEE"/>
                </a:solidFill>
                <a:ea typeface="Pretendard Medium"/>
              </a:rPr>
              <a:t>의미</a:t>
            </a:r>
            <a:r>
              <a:rPr lang="en-US" sz="3733" b="false" i="false" u="none" strike="noStrike">
                <a:solidFill>
                  <a:srgbClr val="229BEE"/>
                </a:solidFill>
                <a:latin typeface="Pretendard Medium"/>
              </a:rPr>
              <a:t> </a:t>
            </a:r>
            <a:r>
              <a:rPr lang="ko-KR" sz="3733" b="false" i="false" u="none" strike="noStrike">
                <a:solidFill>
                  <a:srgbClr val="229BEE"/>
                </a:solidFill>
                <a:ea typeface="Pretendard Medium"/>
              </a:rPr>
              <a:t>기반의</a:t>
            </a:r>
            <a:r>
              <a:rPr lang="en-US" sz="3733" b="false" i="false" u="none" strike="noStrike">
                <a:solidFill>
                  <a:srgbClr val="229BEE"/>
                </a:solidFill>
                <a:latin typeface="Pretendard Medium"/>
              </a:rPr>
              <a:t> </a:t>
            </a:r>
            <a:r>
              <a:rPr lang="ko-KR" sz="3733" b="false" i="false" u="none" strike="noStrike">
                <a:solidFill>
                  <a:srgbClr val="229BEE"/>
                </a:solidFill>
                <a:ea typeface="Pretendard Medium"/>
              </a:rPr>
              <a:t>지능형</a:t>
            </a:r>
            <a:r>
              <a:rPr lang="en-US" sz="3733" b="false" i="false" u="none" strike="noStrike">
                <a:solidFill>
                  <a:srgbClr val="229BEE"/>
                </a:solidFill>
                <a:latin typeface="Pretendard Medium"/>
              </a:rPr>
              <a:t> </a:t>
            </a:r>
            <a:r>
              <a:rPr lang="ko-KR" sz="3733" b="false" i="false" u="none" strike="noStrike">
                <a:solidFill>
                  <a:srgbClr val="229BEE"/>
                </a:solidFill>
                <a:ea typeface="Pretendard Medium"/>
              </a:rPr>
              <a:t>검색</a:t>
            </a:r>
            <a:r>
              <a:rPr lang="en-US" sz="3733" b="false" i="false" u="none" strike="noStrike">
                <a:solidFill>
                  <a:srgbClr val="229BEE"/>
                </a:solidFill>
                <a:latin typeface="Pretendard Medium"/>
              </a:rPr>
              <a:t> </a:t>
            </a:r>
            <a:r>
              <a:rPr lang="ko-KR" sz="3733" b="false" i="false" u="none" strike="noStrike">
                <a:solidFill>
                  <a:srgbClr val="229BEE"/>
                </a:solidFill>
                <a:ea typeface="Pretendard Medium"/>
              </a:rPr>
              <a:t>시스템을</a:t>
            </a:r>
            <a:r>
              <a:rPr lang="en-US" sz="3733" b="false" i="false" u="none" strike="noStrike">
                <a:solidFill>
                  <a:srgbClr val="229BEE"/>
                </a:solidFill>
                <a:latin typeface="Pretendard Medium"/>
              </a:rPr>
              <a:t> </a:t>
            </a:r>
            <a:r>
              <a:rPr lang="ko-KR" sz="3733" b="false" i="false" u="none" strike="noStrike">
                <a:solidFill>
                  <a:srgbClr val="229BEE"/>
                </a:solidFill>
                <a:ea typeface="Pretendard Medium"/>
              </a:rPr>
              <a:t>구축할</a:t>
            </a:r>
            <a:r>
              <a:rPr lang="en-US" sz="3733" b="false" i="false" u="none" strike="noStrike">
                <a:solidFill>
                  <a:srgbClr val="229BEE"/>
                </a:solidFill>
                <a:latin typeface="Pretendard Medium"/>
              </a:rPr>
              <a:t> </a:t>
            </a:r>
            <a:r>
              <a:rPr lang="ko-KR" sz="3733" b="false" i="false" u="none" strike="noStrike">
                <a:solidFill>
                  <a:srgbClr val="229BEE"/>
                </a:solidFill>
                <a:ea typeface="Pretendard Medium"/>
              </a:rPr>
              <a:t>수</a:t>
            </a:r>
            <a:r>
              <a:rPr lang="en-US" sz="3733" b="false" i="false" u="none" strike="noStrike">
                <a:solidFill>
                  <a:srgbClr val="229BEE"/>
                </a:solidFill>
                <a:latin typeface="Pretendard Medium"/>
              </a:rPr>
              <a:t> </a:t>
            </a:r>
            <a:r>
              <a:rPr lang="ko-KR" sz="3733" b="false" i="false" u="none" strike="noStrike">
                <a:solidFill>
                  <a:srgbClr val="229BEE"/>
                </a:solidFill>
                <a:ea typeface="Pretendard Medium"/>
              </a:rPr>
              <a:t>있습니다</a:t>
            </a:r>
            <a:r>
              <a:rPr lang="en-US" sz="3733" b="false" i="false" u="none" strike="noStrike">
                <a:solidFill>
                  <a:srgbClr val="229BEE"/>
                </a:solidFill>
                <a:latin typeface="Pretendard Medium"/>
              </a:rPr>
              <a:t>. </a:t>
            </a:r>
            <a:r>
              <a:rPr lang="ko-KR" sz="3733" b="false" i="false" u="none" strike="noStrike">
                <a:solidFill>
                  <a:srgbClr val="229BEE"/>
                </a:solidFill>
                <a:ea typeface="Pretendard Medium"/>
              </a:rPr>
              <a:t>운영</a:t>
            </a:r>
            <a:r>
              <a:rPr lang="en-US" sz="3733" b="false" i="false" u="none" strike="noStrike">
                <a:solidFill>
                  <a:srgbClr val="229BEE"/>
                </a:solidFill>
                <a:latin typeface="Pretendard Medium"/>
              </a:rPr>
              <a:t> </a:t>
            </a:r>
            <a:r>
              <a:rPr lang="ko-KR" sz="3733" b="false" i="false" u="none" strike="noStrike">
                <a:solidFill>
                  <a:srgbClr val="229BEE"/>
                </a:solidFill>
                <a:ea typeface="Pretendard Medium"/>
              </a:rPr>
              <a:t>시</a:t>
            </a:r>
            <a:r>
              <a:rPr lang="en-US" sz="3733" b="false" i="false" u="none" strike="noStrike">
                <a:solidFill>
                  <a:srgbClr val="229BEE"/>
                </a:solidFill>
                <a:latin typeface="Pretendard Medium"/>
              </a:rPr>
              <a:t> </a:t>
            </a:r>
            <a:r>
              <a:rPr lang="ko-KR" sz="3733" b="false" i="false" u="none" strike="noStrike">
                <a:solidFill>
                  <a:srgbClr val="229BEE"/>
                </a:solidFill>
                <a:ea typeface="Pretendard Medium"/>
              </a:rPr>
              <a:t>주의사항을</a:t>
            </a:r>
            <a:r>
              <a:rPr lang="en-US" sz="3733" b="false" i="false" u="none" strike="noStrike">
                <a:solidFill>
                  <a:srgbClr val="229BEE"/>
                </a:solidFill>
                <a:latin typeface="Pretendard Medium"/>
              </a:rPr>
              <a:t> </a:t>
            </a:r>
            <a:r>
              <a:rPr lang="ko-KR" sz="3733" b="false" i="false" u="none" strike="noStrike">
                <a:solidFill>
                  <a:srgbClr val="229BEE"/>
                </a:solidFill>
                <a:ea typeface="Pretendard Medium"/>
              </a:rPr>
              <a:t>잘</a:t>
            </a:r>
            <a:r>
              <a:rPr lang="en-US" sz="3733" b="false" i="false" u="none" strike="noStrike">
                <a:solidFill>
                  <a:srgbClr val="229BEE"/>
                </a:solidFill>
                <a:latin typeface="Pretendard Medium"/>
              </a:rPr>
              <a:t> </a:t>
            </a:r>
            <a:r>
              <a:rPr lang="ko-KR" sz="3733" b="false" i="false" u="none" strike="noStrike">
                <a:solidFill>
                  <a:srgbClr val="229BEE"/>
                </a:solidFill>
                <a:ea typeface="Pretendard Medium"/>
              </a:rPr>
              <a:t>점검하여</a:t>
            </a:r>
            <a:r>
              <a:rPr lang="en-US" sz="3733" b="false" i="false" u="none" strike="noStrike">
                <a:solidFill>
                  <a:srgbClr val="229BEE"/>
                </a:solidFill>
                <a:latin typeface="Pretendard Medium"/>
              </a:rPr>
              <a:t> </a:t>
            </a:r>
            <a:r>
              <a:rPr lang="ko-KR" sz="3733" b="false" i="false" u="none" strike="noStrike">
                <a:solidFill>
                  <a:srgbClr val="229BEE"/>
                </a:solidFill>
                <a:ea typeface="Pretendard Medium"/>
              </a:rPr>
              <a:t>안정적인</a:t>
            </a:r>
            <a:r>
              <a:rPr lang="en-US" sz="3733" b="false" i="false" u="none" strike="noStrike">
                <a:solidFill>
                  <a:srgbClr val="229BEE"/>
                </a:solidFill>
                <a:latin typeface="Pretendard Medium"/>
              </a:rPr>
              <a:t> </a:t>
            </a:r>
            <a:r>
              <a:rPr lang="ko-KR" sz="3733" b="false" i="false" u="none" strike="noStrike">
                <a:solidFill>
                  <a:srgbClr val="229BEE"/>
                </a:solidFill>
                <a:ea typeface="Pretendard Medium"/>
              </a:rPr>
              <a:t>서비스를</a:t>
            </a:r>
            <a:r>
              <a:rPr lang="en-US" sz="3733" b="false" i="false" u="none" strike="noStrike">
                <a:solidFill>
                  <a:srgbClr val="229BEE"/>
                </a:solidFill>
                <a:latin typeface="Pretendard Medium"/>
              </a:rPr>
              <a:t> </a:t>
            </a:r>
            <a:r>
              <a:rPr lang="ko-KR" sz="3733" b="false" i="false" u="none" strike="noStrike">
                <a:solidFill>
                  <a:srgbClr val="229BEE"/>
                </a:solidFill>
                <a:ea typeface="Pretendard Medium"/>
              </a:rPr>
              <a:t>제공하시기</a:t>
            </a:r>
            <a:r>
              <a:rPr lang="en-US" sz="3733" b="false" i="false" u="none" strike="noStrike">
                <a:solidFill>
                  <a:srgbClr val="229BEE"/>
                </a:solidFill>
                <a:latin typeface="Pretendard Medium"/>
              </a:rPr>
              <a:t> </a:t>
            </a:r>
            <a:r>
              <a:rPr lang="ko-KR" sz="3733" b="false" i="false" u="none" strike="noStrike">
                <a:solidFill>
                  <a:srgbClr val="229BEE"/>
                </a:solidFill>
                <a:ea typeface="Pretendard Medium"/>
              </a:rPr>
              <a:t>바랍니다</a:t>
            </a:r>
            <a:r>
              <a:rPr lang="en-US" sz="3733" b="false" i="false" u="none" strike="noStrike">
                <a:solidFill>
                  <a:srgbClr val="229BEE"/>
                </a:solidFill>
                <a:latin typeface="Pretendard Medium"/>
              </a:rPr>
              <a:t>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229BEE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381000" y="381000"/>
            <a:ext cx="23622000" cy="12954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 rot="0">
            <a:off x="1993900" y="5130800"/>
            <a:ext cx="11455400" cy="381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2161500" y="0"/>
            <a:ext cx="889000" cy="1295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4122400" y="1828800"/>
            <a:ext cx="8483600" cy="100584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993900" y="3238500"/>
            <a:ext cx="11760200" cy="1422400"/>
          </a:xfrm>
          <a:prstGeom prst="rect">
            <a:avLst/>
          </a:prstGeom>
        </p:spPr>
        <p:txBody>
          <a:bodyPr anchor="b" rtlCol="false" lIns="0" tIns="0" rIns="0" bIns="5588"/>
          <a:lstStyle/>
          <a:p>
            <a:pPr algn="l" lvl="0">
              <a:lnSpc>
                <a:spcPct val="115287"/>
              </a:lnSpc>
            </a:pPr>
            <a:r>
              <a:rPr lang="ko-KR" sz="8000" b="false" i="false" u="none" strike="noStrike">
                <a:solidFill>
                  <a:srgbClr val="4D4D4D"/>
                </a:solidFill>
                <a:ea typeface="Pretendard Medium"/>
              </a:rPr>
              <a:t>벡터</a:t>
            </a:r>
            <a:r>
              <a:rPr lang="en-US" sz="8000" b="false" i="false" u="none" strike="noStrike">
                <a:solidFill>
                  <a:srgbClr val="4D4D4D"/>
                </a:solidFill>
                <a:latin typeface="Pretendard Medium"/>
              </a:rPr>
              <a:t> </a:t>
            </a:r>
            <a:r>
              <a:rPr lang="ko-KR" sz="8000" b="false" i="false" u="none" strike="noStrike">
                <a:solidFill>
                  <a:srgbClr val="4D4D4D"/>
                </a:solidFill>
                <a:ea typeface="Pretendard Medium"/>
              </a:rPr>
              <a:t>검색이란</a:t>
            </a:r>
            <a:r>
              <a:rPr lang="en-US" sz="8000" b="false" i="false" u="none" strike="noStrike">
                <a:solidFill>
                  <a:srgbClr val="4D4D4D"/>
                </a:solidFill>
                <a:latin typeface="Pretendard Medium"/>
              </a:rPr>
              <a:t>?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993900" y="7378700"/>
            <a:ext cx="11582400" cy="5080000"/>
          </a:xfrm>
          <a:prstGeom prst="rect">
            <a:avLst/>
          </a:prstGeom>
        </p:spPr>
        <p:txBody>
          <a:bodyPr anchor="t" rtlCol="false" lIns="0" tIns="2235" rIns="0" bIns="0"/>
          <a:lstStyle/>
          <a:p>
            <a:pPr algn="l" lvl="0">
              <a:lnSpc>
                <a:spcPct val="115287"/>
              </a:lnSpc>
            </a:pPr>
            <a:r>
              <a:rPr lang="ko-KR" sz="3200" b="false" i="false" u="none" strike="noStrike">
                <a:solidFill>
                  <a:srgbClr val="4D4D4D"/>
                </a:solidFill>
                <a:ea typeface="Pretendard Light"/>
              </a:rPr>
              <a:t>벡터</a:t>
            </a:r>
            <a:r>
              <a:rPr lang="en-US" sz="3200" b="false" i="false" u="none" strike="noStrike">
                <a:solidFill>
                  <a:srgbClr val="4D4D4D"/>
                </a:solidFill>
                <a:latin typeface="Pretendard Light"/>
              </a:rPr>
              <a:t> </a:t>
            </a:r>
            <a:r>
              <a:rPr lang="ko-KR" sz="3200" b="false" i="false" u="none" strike="noStrike">
                <a:solidFill>
                  <a:srgbClr val="4D4D4D"/>
                </a:solidFill>
                <a:ea typeface="Pretendard Light"/>
              </a:rPr>
              <a:t>검색은</a:t>
            </a:r>
            <a:r>
              <a:rPr lang="en-US" sz="3200" b="false" i="false" u="none" strike="noStrike">
                <a:solidFill>
                  <a:srgbClr val="4D4D4D"/>
                </a:solidFill>
                <a:latin typeface="Pretendard Light"/>
              </a:rPr>
              <a:t> </a:t>
            </a:r>
            <a:r>
              <a:rPr lang="ko-KR" sz="3200" b="false" i="false" u="none" strike="noStrike">
                <a:solidFill>
                  <a:srgbClr val="4D4D4D"/>
                </a:solidFill>
                <a:ea typeface="Pretendard Light"/>
              </a:rPr>
              <a:t>텍스트를</a:t>
            </a:r>
            <a:r>
              <a:rPr lang="en-US" sz="3200" b="false" i="false" u="none" strike="noStrike">
                <a:solidFill>
                  <a:srgbClr val="4D4D4D"/>
                </a:solidFill>
                <a:latin typeface="Pretendard Light"/>
              </a:rPr>
              <a:t> </a:t>
            </a:r>
            <a:r>
              <a:rPr lang="ko-KR" sz="3200" b="false" i="false" u="none" strike="noStrike">
                <a:solidFill>
                  <a:srgbClr val="4D4D4D"/>
                </a:solidFill>
                <a:ea typeface="Pretendard Light"/>
              </a:rPr>
              <a:t>숫자</a:t>
            </a:r>
            <a:r>
              <a:rPr lang="en-US" sz="3200" b="false" i="false" u="none" strike="noStrike">
                <a:solidFill>
                  <a:srgbClr val="4D4D4D"/>
                </a:solidFill>
                <a:latin typeface="Pretendard Light"/>
              </a:rPr>
              <a:t> </a:t>
            </a:r>
            <a:r>
              <a:rPr lang="ko-KR" sz="3200" b="false" i="false" u="none" strike="noStrike">
                <a:solidFill>
                  <a:srgbClr val="4D4D4D"/>
                </a:solidFill>
                <a:ea typeface="Pretendard Light"/>
              </a:rPr>
              <a:t>배열</a:t>
            </a:r>
            <a:r>
              <a:rPr lang="en-US" sz="3200" b="false" i="false" u="none" strike="noStrike">
                <a:solidFill>
                  <a:srgbClr val="4D4D4D"/>
                </a:solidFill>
                <a:latin typeface="Pretendard Light"/>
              </a:rPr>
              <a:t>(</a:t>
            </a:r>
            <a:r>
              <a:rPr lang="ko-KR" sz="3200" b="false" i="false" u="none" strike="noStrike">
                <a:solidFill>
                  <a:srgbClr val="4D4D4D"/>
                </a:solidFill>
                <a:ea typeface="Pretendard Light"/>
              </a:rPr>
              <a:t>벡터</a:t>
            </a:r>
            <a:r>
              <a:rPr lang="en-US" sz="3200" b="false" i="false" u="none" strike="noStrike">
                <a:solidFill>
                  <a:srgbClr val="4D4D4D"/>
                </a:solidFill>
                <a:latin typeface="Pretendard Light"/>
              </a:rPr>
              <a:t>)</a:t>
            </a:r>
            <a:r>
              <a:rPr lang="ko-KR" sz="3200" b="false" i="false" u="none" strike="noStrike">
                <a:solidFill>
                  <a:srgbClr val="4D4D4D"/>
                </a:solidFill>
                <a:ea typeface="Pretendard Light"/>
              </a:rPr>
              <a:t>로</a:t>
            </a:r>
            <a:r>
              <a:rPr lang="en-US" sz="3200" b="false" i="false" u="none" strike="noStrike">
                <a:solidFill>
                  <a:srgbClr val="4D4D4D"/>
                </a:solidFill>
                <a:latin typeface="Pretendard Light"/>
              </a:rPr>
              <a:t> </a:t>
            </a:r>
            <a:r>
              <a:rPr lang="ko-KR" sz="3200" b="false" i="false" u="none" strike="noStrike">
                <a:solidFill>
                  <a:srgbClr val="4D4D4D"/>
                </a:solidFill>
                <a:ea typeface="Pretendard Light"/>
              </a:rPr>
              <a:t>변환하여</a:t>
            </a:r>
            <a:r>
              <a:rPr lang="en-US" sz="3200" b="false" i="false" u="none" strike="noStrike">
                <a:solidFill>
                  <a:srgbClr val="4D4D4D"/>
                </a:solidFill>
                <a:latin typeface="Pretendard Light"/>
              </a:rPr>
              <a:t> </a:t>
            </a:r>
            <a:r>
              <a:rPr lang="ko-KR" sz="3200" b="false" i="false" u="none" strike="noStrike">
                <a:solidFill>
                  <a:srgbClr val="4D4D4D"/>
                </a:solidFill>
                <a:ea typeface="Pretendard Light"/>
              </a:rPr>
              <a:t>의미적</a:t>
            </a:r>
            <a:r>
              <a:rPr lang="en-US" sz="3200" b="false" i="false" u="none" strike="noStrike">
                <a:solidFill>
                  <a:srgbClr val="4D4D4D"/>
                </a:solidFill>
                <a:latin typeface="Pretendard Light"/>
              </a:rPr>
              <a:t> </a:t>
            </a:r>
            <a:r>
              <a:rPr lang="ko-KR" sz="3200" b="false" i="false" u="none" strike="noStrike">
                <a:solidFill>
                  <a:srgbClr val="4D4D4D"/>
                </a:solidFill>
                <a:ea typeface="Pretendard Light"/>
              </a:rPr>
              <a:t>유사성을</a:t>
            </a:r>
            <a:r>
              <a:rPr lang="en-US" sz="3200" b="false" i="false" u="none" strike="noStrike">
                <a:solidFill>
                  <a:srgbClr val="4D4D4D"/>
                </a:solidFill>
                <a:latin typeface="Pretendard Light"/>
              </a:rPr>
              <a:t> </a:t>
            </a:r>
            <a:r>
              <a:rPr lang="ko-KR" sz="3200" b="false" i="false" u="none" strike="noStrike">
                <a:solidFill>
                  <a:srgbClr val="4D4D4D"/>
                </a:solidFill>
                <a:ea typeface="Pretendard Light"/>
              </a:rPr>
              <a:t>찾는</a:t>
            </a:r>
            <a:r>
              <a:rPr lang="en-US" sz="3200" b="false" i="false" u="none" strike="noStrike">
                <a:solidFill>
                  <a:srgbClr val="4D4D4D"/>
                </a:solidFill>
                <a:latin typeface="Pretendard Light"/>
              </a:rPr>
              <a:t> </a:t>
            </a:r>
            <a:r>
              <a:rPr lang="ko-KR" sz="3200" b="false" i="false" u="none" strike="noStrike">
                <a:solidFill>
                  <a:srgbClr val="4D4D4D"/>
                </a:solidFill>
                <a:ea typeface="Pretendard Light"/>
              </a:rPr>
              <a:t>기술입니다</a:t>
            </a:r>
            <a:r>
              <a:rPr lang="en-US" sz="3200" b="false" i="false" u="none" strike="noStrike">
                <a:solidFill>
                  <a:srgbClr val="4D4D4D"/>
                </a:solidFill>
                <a:latin typeface="Pretendard Light"/>
              </a:rPr>
              <a:t>.</a:t>
            </a:r>
          </a:p>
          <a:p>
            <a:pPr algn="l" lvl="0">
              <a:lnSpc>
                <a:spcPct val="115287"/>
              </a:lnSpc>
            </a:pPr>
            <a:r>
              <a:rPr lang="en" sz="3200" b="false" i="false" u="none" strike="noStrike">
                <a:solidFill>
                  <a:srgbClr val="4D4D4D"/>
                </a:solidFill>
                <a:latin typeface="Pretendard Light"/>
              </a:rPr>
              <a:t/>
            </a:r>
          </a:p>
          <a:p>
            <a:pPr algn="l" lvl="0">
              <a:lnSpc>
                <a:spcPct val="115287"/>
              </a:lnSpc>
            </a:pPr>
            <a:r>
              <a:rPr lang="en-US" sz="3200" b="false" i="false" u="none" strike="noStrike">
                <a:solidFill>
                  <a:srgbClr val="4D4D4D"/>
                </a:solidFill>
                <a:latin typeface="Pretendard Light"/>
              </a:rPr>
              <a:t>- </a:t>
            </a:r>
            <a:r>
              <a:rPr lang="ko-KR" sz="3200" b="false" i="false" u="none" strike="noStrike">
                <a:solidFill>
                  <a:srgbClr val="4D4D4D"/>
                </a:solidFill>
                <a:ea typeface="Pretendard Light"/>
              </a:rPr>
              <a:t>텍스트의</a:t>
            </a:r>
            <a:r>
              <a:rPr lang="en-US" sz="3200" b="false" i="false" u="none" strike="noStrike">
                <a:solidFill>
                  <a:srgbClr val="4D4D4D"/>
                </a:solidFill>
                <a:latin typeface="Pretendard Light"/>
              </a:rPr>
              <a:t> </a:t>
            </a:r>
            <a:r>
              <a:rPr lang="ko-KR" sz="3200" b="false" i="false" u="none" strike="noStrike">
                <a:solidFill>
                  <a:srgbClr val="4D4D4D"/>
                </a:solidFill>
                <a:ea typeface="Pretendard Light"/>
              </a:rPr>
              <a:t>의미를</a:t>
            </a:r>
            <a:r>
              <a:rPr lang="en-US" sz="3200" b="false" i="false" u="none" strike="noStrike">
                <a:solidFill>
                  <a:srgbClr val="4D4D4D"/>
                </a:solidFill>
                <a:latin typeface="Pretendard Light"/>
              </a:rPr>
              <a:t> </a:t>
            </a:r>
            <a:r>
              <a:rPr lang="ko-KR" sz="3200" b="false" i="false" u="none" strike="noStrike">
                <a:solidFill>
                  <a:srgbClr val="4D4D4D"/>
                </a:solidFill>
                <a:ea typeface="Pretendard Light"/>
              </a:rPr>
              <a:t>숫자</a:t>
            </a:r>
            <a:r>
              <a:rPr lang="en-US" sz="3200" b="false" i="false" u="none" strike="noStrike">
                <a:solidFill>
                  <a:srgbClr val="4D4D4D"/>
                </a:solidFill>
                <a:latin typeface="Pretendard Light"/>
              </a:rPr>
              <a:t> </a:t>
            </a:r>
            <a:r>
              <a:rPr lang="ko-KR" sz="3200" b="false" i="false" u="none" strike="noStrike">
                <a:solidFill>
                  <a:srgbClr val="4D4D4D"/>
                </a:solidFill>
                <a:ea typeface="Pretendard Light"/>
              </a:rPr>
              <a:t>공간에</a:t>
            </a:r>
            <a:r>
              <a:rPr lang="en-US" sz="3200" b="false" i="false" u="none" strike="noStrike">
                <a:solidFill>
                  <a:srgbClr val="4D4D4D"/>
                </a:solidFill>
                <a:latin typeface="Pretendard Light"/>
              </a:rPr>
              <a:t> </a:t>
            </a:r>
            <a:r>
              <a:rPr lang="ko-KR" sz="3200" b="false" i="false" u="none" strike="noStrike">
                <a:solidFill>
                  <a:srgbClr val="4D4D4D"/>
                </a:solidFill>
                <a:ea typeface="Pretendard Light"/>
              </a:rPr>
              <a:t>매핑하여</a:t>
            </a:r>
            <a:r>
              <a:rPr lang="en-US" sz="3200" b="false" i="false" u="none" strike="noStrike">
                <a:solidFill>
                  <a:srgbClr val="4D4D4D"/>
                </a:solidFill>
                <a:latin typeface="Pretendard Light"/>
              </a:rPr>
              <a:t> </a:t>
            </a:r>
            <a:r>
              <a:rPr lang="ko-KR" sz="3200" b="false" i="false" u="none" strike="noStrike">
                <a:solidFill>
                  <a:srgbClr val="4D4D4D"/>
                </a:solidFill>
                <a:ea typeface="Pretendard Light"/>
              </a:rPr>
              <a:t>유사도</a:t>
            </a:r>
            <a:r>
              <a:rPr lang="en-US" sz="3200" b="false" i="false" u="none" strike="noStrike">
                <a:solidFill>
                  <a:srgbClr val="4D4D4D"/>
                </a:solidFill>
                <a:latin typeface="Pretendard Light"/>
              </a:rPr>
              <a:t> </a:t>
            </a:r>
            <a:r>
              <a:rPr lang="ko-KR" sz="3200" b="false" i="false" u="none" strike="noStrike">
                <a:solidFill>
                  <a:srgbClr val="4D4D4D"/>
                </a:solidFill>
                <a:ea typeface="Pretendard Light"/>
              </a:rPr>
              <a:t>계산</a:t>
            </a:r>
            <a:r>
              <a:rPr lang="en-US" sz="3200" b="false" i="false" u="none" strike="noStrike">
                <a:solidFill>
                  <a:srgbClr val="4D4D4D"/>
                </a:solidFill>
                <a:latin typeface="Pretendard Light"/>
              </a:rPr>
              <a:t> </a:t>
            </a:r>
            <a:r>
              <a:rPr lang="ko-KR" sz="3200" b="false" i="false" u="none" strike="noStrike">
                <a:solidFill>
                  <a:srgbClr val="4D4D4D"/>
                </a:solidFill>
                <a:ea typeface="Pretendard Light"/>
              </a:rPr>
              <a:t>가능</a:t>
            </a:r>
          </a:p>
          <a:p>
            <a:pPr algn="l" lvl="0">
              <a:lnSpc>
                <a:spcPct val="115287"/>
              </a:lnSpc>
            </a:pPr>
            <a:r>
              <a:rPr lang="en-US" sz="3200" b="false" i="false" u="none" strike="noStrike">
                <a:solidFill>
                  <a:srgbClr val="4D4D4D"/>
                </a:solidFill>
                <a:latin typeface="Pretendard Light"/>
              </a:rPr>
              <a:t>- </a:t>
            </a:r>
            <a:r>
              <a:rPr lang="ko-KR" sz="3200" b="false" i="false" u="none" strike="noStrike">
                <a:solidFill>
                  <a:srgbClr val="4D4D4D"/>
                </a:solidFill>
                <a:ea typeface="Pretendard Light"/>
              </a:rPr>
              <a:t>단순</a:t>
            </a:r>
            <a:r>
              <a:rPr lang="en-US" sz="3200" b="false" i="false" u="none" strike="noStrike">
                <a:solidFill>
                  <a:srgbClr val="4D4D4D"/>
                </a:solidFill>
                <a:latin typeface="Pretendard Light"/>
              </a:rPr>
              <a:t> </a:t>
            </a:r>
            <a:r>
              <a:rPr lang="ko-KR" sz="3200" b="false" i="false" u="none" strike="noStrike">
                <a:solidFill>
                  <a:srgbClr val="4D4D4D"/>
                </a:solidFill>
                <a:ea typeface="Pretendard Light"/>
              </a:rPr>
              <a:t>키워드</a:t>
            </a:r>
            <a:r>
              <a:rPr lang="en-US" sz="3200" b="false" i="false" u="none" strike="noStrike">
                <a:solidFill>
                  <a:srgbClr val="4D4D4D"/>
                </a:solidFill>
                <a:latin typeface="Pretendard Light"/>
              </a:rPr>
              <a:t> </a:t>
            </a:r>
            <a:r>
              <a:rPr lang="ko-KR" sz="3200" b="false" i="false" u="none" strike="noStrike">
                <a:solidFill>
                  <a:srgbClr val="4D4D4D"/>
                </a:solidFill>
                <a:ea typeface="Pretendard Light"/>
              </a:rPr>
              <a:t>매칭이</a:t>
            </a:r>
            <a:r>
              <a:rPr lang="en-US" sz="3200" b="false" i="false" u="none" strike="noStrike">
                <a:solidFill>
                  <a:srgbClr val="4D4D4D"/>
                </a:solidFill>
                <a:latin typeface="Pretendard Light"/>
              </a:rPr>
              <a:t> </a:t>
            </a:r>
            <a:r>
              <a:rPr lang="ko-KR" sz="3200" b="false" i="false" u="none" strike="noStrike">
                <a:solidFill>
                  <a:srgbClr val="4D4D4D"/>
                </a:solidFill>
                <a:ea typeface="Pretendard Light"/>
              </a:rPr>
              <a:t>아닌</a:t>
            </a:r>
            <a:r>
              <a:rPr lang="en-US" sz="3200" b="false" i="false" u="none" strike="noStrike">
                <a:solidFill>
                  <a:srgbClr val="4D4D4D"/>
                </a:solidFill>
                <a:latin typeface="Pretendard Light"/>
              </a:rPr>
              <a:t> '</a:t>
            </a:r>
            <a:r>
              <a:rPr lang="ko-KR" sz="3200" b="false" i="false" u="none" strike="noStrike">
                <a:solidFill>
                  <a:srgbClr val="4D4D4D"/>
                </a:solidFill>
                <a:ea typeface="Pretendard Light"/>
              </a:rPr>
              <a:t>의미</a:t>
            </a:r>
            <a:r>
              <a:rPr lang="en-US" sz="3200" b="false" i="false" u="none" strike="noStrike">
                <a:solidFill>
                  <a:srgbClr val="4D4D4D"/>
                </a:solidFill>
                <a:latin typeface="Pretendard Light"/>
              </a:rPr>
              <a:t>' </a:t>
            </a:r>
            <a:r>
              <a:rPr lang="ko-KR" sz="3200" b="false" i="false" u="none" strike="noStrike">
                <a:solidFill>
                  <a:srgbClr val="4D4D4D"/>
                </a:solidFill>
                <a:ea typeface="Pretendard Light"/>
              </a:rPr>
              <a:t>기반</a:t>
            </a:r>
            <a:r>
              <a:rPr lang="en-US" sz="3200" b="false" i="false" u="none" strike="noStrike">
                <a:solidFill>
                  <a:srgbClr val="4D4D4D"/>
                </a:solidFill>
                <a:latin typeface="Pretendard Light"/>
              </a:rPr>
              <a:t> </a:t>
            </a:r>
            <a:r>
              <a:rPr lang="ko-KR" sz="3200" b="false" i="false" u="none" strike="noStrike">
                <a:solidFill>
                  <a:srgbClr val="4D4D4D"/>
                </a:solidFill>
                <a:ea typeface="Pretendard Light"/>
              </a:rPr>
              <a:t>검색</a:t>
            </a:r>
            <a:r>
              <a:rPr lang="en-US" sz="3200" b="false" i="false" u="none" strike="noStrike">
                <a:solidFill>
                  <a:srgbClr val="4D4D4D"/>
                </a:solidFill>
                <a:latin typeface="Pretendard Light"/>
              </a:rPr>
              <a:t> </a:t>
            </a:r>
            <a:r>
              <a:rPr lang="ko-KR" sz="3200" b="false" i="false" u="none" strike="noStrike">
                <a:solidFill>
                  <a:srgbClr val="4D4D4D"/>
                </a:solidFill>
                <a:ea typeface="Pretendard Light"/>
              </a:rPr>
              <a:t>가능</a:t>
            </a:r>
          </a:p>
          <a:p>
            <a:pPr algn="l" lvl="0">
              <a:lnSpc>
                <a:spcPct val="115287"/>
              </a:lnSpc>
            </a:pPr>
            <a:r>
              <a:rPr lang="en-US" sz="3200" b="false" i="false" u="none" strike="noStrike">
                <a:solidFill>
                  <a:srgbClr val="4D4D4D"/>
                </a:solidFill>
                <a:latin typeface="Pretendard Light"/>
              </a:rPr>
              <a:t>- FAQ </a:t>
            </a:r>
            <a:r>
              <a:rPr lang="ko-KR" sz="3200" b="false" i="false" u="none" strike="noStrike">
                <a:solidFill>
                  <a:srgbClr val="4D4D4D"/>
                </a:solidFill>
                <a:ea typeface="Pretendard Light"/>
              </a:rPr>
              <a:t>검색기</a:t>
            </a:r>
            <a:r>
              <a:rPr lang="en-US" sz="3200" b="false" i="false" u="none" strike="noStrike">
                <a:solidFill>
                  <a:srgbClr val="4D4D4D"/>
                </a:solidFill>
                <a:latin typeface="Pretendard Light"/>
              </a:rPr>
              <a:t>, </a:t>
            </a:r>
            <a:r>
              <a:rPr lang="ko-KR" sz="3200" b="false" i="false" u="none" strike="noStrike">
                <a:solidFill>
                  <a:srgbClr val="4D4D4D"/>
                </a:solidFill>
                <a:ea typeface="Pretendard Light"/>
              </a:rPr>
              <a:t>문서</a:t>
            </a:r>
            <a:r>
              <a:rPr lang="en-US" sz="3200" b="false" i="false" u="none" strike="noStrike">
                <a:solidFill>
                  <a:srgbClr val="4D4D4D"/>
                </a:solidFill>
                <a:latin typeface="Pretendard Light"/>
              </a:rPr>
              <a:t> </a:t>
            </a:r>
            <a:r>
              <a:rPr lang="ko-KR" sz="3200" b="false" i="false" u="none" strike="noStrike">
                <a:solidFill>
                  <a:srgbClr val="4D4D4D"/>
                </a:solidFill>
                <a:ea typeface="Pretendard Light"/>
              </a:rPr>
              <a:t>검색</a:t>
            </a:r>
            <a:r>
              <a:rPr lang="en-US" sz="3200" b="false" i="false" u="none" strike="noStrike">
                <a:solidFill>
                  <a:srgbClr val="4D4D4D"/>
                </a:solidFill>
                <a:latin typeface="Pretendard Light"/>
              </a:rPr>
              <a:t>, </a:t>
            </a:r>
            <a:r>
              <a:rPr lang="ko-KR" sz="3200" b="false" i="false" u="none" strike="noStrike">
                <a:solidFill>
                  <a:srgbClr val="4D4D4D"/>
                </a:solidFill>
                <a:ea typeface="Pretendard Light"/>
              </a:rPr>
              <a:t>추천</a:t>
            </a:r>
            <a:r>
              <a:rPr lang="en-US" sz="3200" b="false" i="false" u="none" strike="noStrike">
                <a:solidFill>
                  <a:srgbClr val="4D4D4D"/>
                </a:solidFill>
                <a:latin typeface="Pretendard Light"/>
              </a:rPr>
              <a:t> </a:t>
            </a:r>
            <a:r>
              <a:rPr lang="ko-KR" sz="3200" b="false" i="false" u="none" strike="noStrike">
                <a:solidFill>
                  <a:srgbClr val="4D4D4D"/>
                </a:solidFill>
                <a:ea typeface="Pretendard Light"/>
              </a:rPr>
              <a:t>시스템</a:t>
            </a:r>
            <a:r>
              <a:rPr lang="en-US" sz="3200" b="false" i="false" u="none" strike="noStrike">
                <a:solidFill>
                  <a:srgbClr val="4D4D4D"/>
                </a:solidFill>
                <a:latin typeface="Pretendard Light"/>
              </a:rPr>
              <a:t> </a:t>
            </a:r>
            <a:r>
              <a:rPr lang="ko-KR" sz="3200" b="false" i="false" u="none" strike="noStrike">
                <a:solidFill>
                  <a:srgbClr val="4D4D4D"/>
                </a:solidFill>
                <a:ea typeface="Pretendard Light"/>
              </a:rPr>
              <a:t>등에</a:t>
            </a:r>
            <a:r>
              <a:rPr lang="en-US" sz="3200" b="false" i="false" u="none" strike="noStrike">
                <a:solidFill>
                  <a:srgbClr val="4D4D4D"/>
                </a:solidFill>
                <a:latin typeface="Pretendard Light"/>
              </a:rPr>
              <a:t> </a:t>
            </a:r>
            <a:r>
              <a:rPr lang="ko-KR" sz="3200" b="false" i="false" u="none" strike="noStrike">
                <a:solidFill>
                  <a:srgbClr val="4D4D4D"/>
                </a:solidFill>
                <a:ea typeface="Pretendard Light"/>
              </a:rPr>
              <a:t>활용</a:t>
            </a:r>
          </a:p>
          <a:p>
            <a:pPr algn="l" lvl="0">
              <a:lnSpc>
                <a:spcPct val="115287"/>
              </a:lnSpc>
            </a:pPr>
            <a:r>
              <a:rPr lang="en-US" sz="3200" b="false" i="false" u="none" strike="noStrike">
                <a:solidFill>
                  <a:srgbClr val="4D4D4D"/>
                </a:solidFill>
                <a:latin typeface="Pretendard Light"/>
              </a:rPr>
              <a:t>- OpenSearch</a:t>
            </a:r>
            <a:r>
              <a:rPr lang="ko-KR" sz="3200" b="false" i="false" u="none" strike="noStrike">
                <a:solidFill>
                  <a:srgbClr val="4D4D4D"/>
                </a:solidFill>
                <a:ea typeface="Pretendard Light"/>
              </a:rPr>
              <a:t>의</a:t>
            </a:r>
            <a:r>
              <a:rPr lang="en-US" sz="3200" b="false" i="false" u="none" strike="noStrike">
                <a:solidFill>
                  <a:srgbClr val="4D4D4D"/>
                </a:solidFill>
                <a:latin typeface="Pretendard Light"/>
              </a:rPr>
              <a:t> k-NN(k-Nearest Neighbors) </a:t>
            </a:r>
            <a:r>
              <a:rPr lang="ko-KR" sz="3200" b="false" i="false" u="none" strike="noStrike">
                <a:solidFill>
                  <a:srgbClr val="4D4D4D"/>
                </a:solidFill>
                <a:ea typeface="Pretendard Light"/>
              </a:rPr>
              <a:t>알고리즘</a:t>
            </a:r>
            <a:r>
              <a:rPr lang="en-US" sz="3200" b="false" i="false" u="none" strike="noStrike">
                <a:solidFill>
                  <a:srgbClr val="4D4D4D"/>
                </a:solidFill>
                <a:latin typeface="Pretendard Light"/>
              </a:rPr>
              <a:t> </a:t>
            </a:r>
            <a:r>
              <a:rPr lang="ko-KR" sz="3200" b="false" i="false" u="none" strike="noStrike">
                <a:solidFill>
                  <a:srgbClr val="4D4D4D"/>
                </a:solidFill>
                <a:ea typeface="Pretendard Light"/>
              </a:rPr>
              <a:t>활용</a:t>
            </a:r>
          </a:p>
          <a:p>
            <a:pPr algn="l" lvl="0">
              <a:lnSpc>
                <a:spcPct val="115287"/>
              </a:lnSpc>
            </a:pPr>
            <a:r>
              <a:rPr lang="en-US" sz="3200" b="false" i="false" u="none" strike="noStrike">
                <a:solidFill>
                  <a:srgbClr val="4D4D4D"/>
                </a:solidFill>
                <a:latin typeface="Pretendard Light"/>
              </a:rPr>
              <a:t>- </a:t>
            </a:r>
            <a:r>
              <a:rPr lang="ko-KR" sz="3200" b="false" i="false" u="none" strike="noStrike">
                <a:solidFill>
                  <a:srgbClr val="4D4D4D"/>
                </a:solidFill>
                <a:ea typeface="Pretendard Light"/>
              </a:rPr>
              <a:t>사용자</a:t>
            </a:r>
            <a:r>
              <a:rPr lang="en-US" sz="3200" b="false" i="false" u="none" strike="noStrike">
                <a:solidFill>
                  <a:srgbClr val="4D4D4D"/>
                </a:solidFill>
                <a:latin typeface="Pretendard Light"/>
              </a:rPr>
              <a:t> </a:t>
            </a:r>
            <a:r>
              <a:rPr lang="ko-KR" sz="3200" b="false" i="false" u="none" strike="noStrike">
                <a:solidFill>
                  <a:srgbClr val="4D4D4D"/>
                </a:solidFill>
                <a:ea typeface="Pretendard Light"/>
              </a:rPr>
              <a:t>질문의</a:t>
            </a:r>
            <a:r>
              <a:rPr lang="en-US" sz="3200" b="false" i="false" u="none" strike="noStrike">
                <a:solidFill>
                  <a:srgbClr val="4D4D4D"/>
                </a:solidFill>
                <a:latin typeface="Pretendard Light"/>
              </a:rPr>
              <a:t> </a:t>
            </a:r>
            <a:r>
              <a:rPr lang="ko-KR" sz="3200" b="false" i="false" u="none" strike="noStrike">
                <a:solidFill>
                  <a:srgbClr val="4D4D4D"/>
                </a:solidFill>
                <a:ea typeface="Pretendard Light"/>
              </a:rPr>
              <a:t>의도를</a:t>
            </a:r>
            <a:r>
              <a:rPr lang="en-US" sz="3200" b="false" i="false" u="none" strike="noStrike">
                <a:solidFill>
                  <a:srgbClr val="4D4D4D"/>
                </a:solidFill>
                <a:latin typeface="Pretendard Light"/>
              </a:rPr>
              <a:t> </a:t>
            </a:r>
            <a:r>
              <a:rPr lang="ko-KR" sz="3200" b="false" i="false" u="none" strike="noStrike">
                <a:solidFill>
                  <a:srgbClr val="4D4D4D"/>
                </a:solidFill>
                <a:ea typeface="Pretendard Light"/>
              </a:rPr>
              <a:t>파악하여</a:t>
            </a:r>
            <a:r>
              <a:rPr lang="en-US" sz="3200" b="false" i="false" u="none" strike="noStrike">
                <a:solidFill>
                  <a:srgbClr val="4D4D4D"/>
                </a:solidFill>
                <a:latin typeface="Pretendard Light"/>
              </a:rPr>
              <a:t> </a:t>
            </a:r>
            <a:r>
              <a:rPr lang="ko-KR" sz="3200" b="false" i="false" u="none" strike="noStrike">
                <a:solidFill>
                  <a:srgbClr val="4D4D4D"/>
                </a:solidFill>
                <a:ea typeface="Pretendard Light"/>
              </a:rPr>
              <a:t>가장</a:t>
            </a:r>
            <a:r>
              <a:rPr lang="en-US" sz="3200" b="false" i="false" u="none" strike="noStrike">
                <a:solidFill>
                  <a:srgbClr val="4D4D4D"/>
                </a:solidFill>
                <a:latin typeface="Pretendard Light"/>
              </a:rPr>
              <a:t> </a:t>
            </a:r>
            <a:r>
              <a:rPr lang="ko-KR" sz="3200" b="false" i="false" u="none" strike="noStrike">
                <a:solidFill>
                  <a:srgbClr val="4D4D4D"/>
                </a:solidFill>
                <a:ea typeface="Pretendard Light"/>
              </a:rPr>
              <a:t>유사한</a:t>
            </a:r>
            <a:r>
              <a:rPr lang="en-US" sz="3200" b="false" i="false" u="none" strike="noStrike">
                <a:solidFill>
                  <a:srgbClr val="4D4D4D"/>
                </a:solidFill>
                <a:latin typeface="Pretendard Light"/>
              </a:rPr>
              <a:t> </a:t>
            </a:r>
            <a:r>
              <a:rPr lang="ko-KR" sz="3200" b="false" i="false" u="none" strike="noStrike">
                <a:solidFill>
                  <a:srgbClr val="4D4D4D"/>
                </a:solidFill>
                <a:ea typeface="Pretendard Light"/>
              </a:rPr>
              <a:t>답변</a:t>
            </a:r>
            <a:r>
              <a:rPr lang="en-US" sz="3200" b="false" i="false" u="none" strike="noStrike">
                <a:solidFill>
                  <a:srgbClr val="4D4D4D"/>
                </a:solidFill>
                <a:latin typeface="Pretendard Light"/>
              </a:rPr>
              <a:t> </a:t>
            </a:r>
            <a:r>
              <a:rPr lang="ko-KR" sz="3200" b="false" i="false" u="none" strike="noStrike">
                <a:solidFill>
                  <a:srgbClr val="4D4D4D"/>
                </a:solidFill>
                <a:ea typeface="Pretendard Light"/>
              </a:rPr>
              <a:t>제공</a:t>
            </a:r>
          </a:p>
          <a:p>
            <a:pPr algn="l" lvl="0">
              <a:lnSpc>
                <a:spcPct val="115287"/>
              </a:lnSpc>
            </a:pPr>
            <a:r>
              <a:rPr lang="en-US" sz="3200" b="false" i="false" u="none" strike="noStrike">
                <a:solidFill>
                  <a:srgbClr val="4D4D4D"/>
                </a:solidFill>
                <a:latin typeface="Pretendard Light"/>
              </a:rPr>
              <a:t>- </a:t>
            </a:r>
            <a:r>
              <a:rPr lang="ko-KR" sz="3200" b="false" i="false" u="none" strike="noStrike">
                <a:solidFill>
                  <a:srgbClr val="4D4D4D"/>
                </a:solidFill>
                <a:ea typeface="Pretendard Light"/>
              </a:rPr>
              <a:t>인공지능</a:t>
            </a:r>
            <a:r>
              <a:rPr lang="en-US" sz="3200" b="false" i="false" u="none" strike="noStrike">
                <a:solidFill>
                  <a:srgbClr val="4D4D4D"/>
                </a:solidFill>
                <a:latin typeface="Pretendard Light"/>
              </a:rPr>
              <a:t> </a:t>
            </a:r>
            <a:r>
              <a:rPr lang="ko-KR" sz="3200" b="false" i="false" u="none" strike="noStrike">
                <a:solidFill>
                  <a:srgbClr val="4D4D4D"/>
                </a:solidFill>
                <a:ea typeface="Pretendard Light"/>
              </a:rPr>
              <a:t>모델을</a:t>
            </a:r>
            <a:r>
              <a:rPr lang="en-US" sz="3200" b="false" i="false" u="none" strike="noStrike">
                <a:solidFill>
                  <a:srgbClr val="4D4D4D"/>
                </a:solidFill>
                <a:latin typeface="Pretendard Light"/>
              </a:rPr>
              <a:t> </a:t>
            </a:r>
            <a:r>
              <a:rPr lang="ko-KR" sz="3200" b="false" i="false" u="none" strike="noStrike">
                <a:solidFill>
                  <a:srgbClr val="4D4D4D"/>
                </a:solidFill>
                <a:ea typeface="Pretendard Light"/>
              </a:rPr>
              <a:t>통해</a:t>
            </a:r>
            <a:r>
              <a:rPr lang="en-US" sz="3200" b="false" i="false" u="none" strike="noStrike">
                <a:solidFill>
                  <a:srgbClr val="4D4D4D"/>
                </a:solidFill>
                <a:latin typeface="Pretendard Light"/>
              </a:rPr>
              <a:t> </a:t>
            </a:r>
            <a:r>
              <a:rPr lang="ko-KR" sz="3200" b="false" i="false" u="none" strike="noStrike">
                <a:solidFill>
                  <a:srgbClr val="4D4D4D"/>
                </a:solidFill>
                <a:ea typeface="Pretendard Light"/>
              </a:rPr>
              <a:t>텍스트의</a:t>
            </a:r>
            <a:r>
              <a:rPr lang="en-US" sz="3200" b="false" i="false" u="none" strike="noStrike">
                <a:solidFill>
                  <a:srgbClr val="4D4D4D"/>
                </a:solidFill>
                <a:latin typeface="Pretendard Light"/>
              </a:rPr>
              <a:t> </a:t>
            </a:r>
            <a:r>
              <a:rPr lang="ko-KR" sz="3200" b="false" i="false" u="none" strike="noStrike">
                <a:solidFill>
                  <a:srgbClr val="4D4D4D"/>
                </a:solidFill>
                <a:ea typeface="Pretendard Light"/>
              </a:rPr>
              <a:t>의미를</a:t>
            </a:r>
            <a:r>
              <a:rPr lang="en-US" sz="3200" b="false" i="false" u="none" strike="noStrike">
                <a:solidFill>
                  <a:srgbClr val="4D4D4D"/>
                </a:solidFill>
                <a:latin typeface="Pretendard Light"/>
              </a:rPr>
              <a:t> </a:t>
            </a:r>
            <a:r>
              <a:rPr lang="ko-KR" sz="3200" b="false" i="false" u="none" strike="noStrike">
                <a:solidFill>
                  <a:srgbClr val="4D4D4D"/>
                </a:solidFill>
                <a:ea typeface="Pretendard Light"/>
              </a:rPr>
              <a:t>벡터화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993900" y="6350000"/>
            <a:ext cx="11607800" cy="711200"/>
          </a:xfrm>
          <a:prstGeom prst="rect">
            <a:avLst/>
          </a:prstGeom>
        </p:spPr>
        <p:txBody>
          <a:bodyPr anchor="b" rtlCol="false" lIns="0" tIns="0" rIns="0" bIns="25541"/>
          <a:lstStyle/>
          <a:p>
            <a:pPr algn="l" lvl="0">
              <a:lnSpc>
                <a:spcPct val="107899"/>
              </a:lnSpc>
            </a:pPr>
            <a:r>
              <a:rPr lang="ko-KR" sz="4022" b="false" i="false" u="none" strike="noStrike">
                <a:solidFill>
                  <a:srgbClr val="229BEE"/>
                </a:solidFill>
                <a:ea typeface="Pretendard Medium"/>
              </a:rPr>
              <a:t>텍스트를</a:t>
            </a:r>
            <a:r>
              <a:rPr lang="en-US" sz="4022" b="false" i="false" u="none" strike="noStrike">
                <a:solidFill>
                  <a:srgbClr val="229BEE"/>
                </a:solidFill>
                <a:latin typeface="Pretendard Medium"/>
              </a:rPr>
              <a:t> </a:t>
            </a:r>
            <a:r>
              <a:rPr lang="ko-KR" sz="4022" b="false" i="false" u="none" strike="noStrike">
                <a:solidFill>
                  <a:srgbClr val="229BEE"/>
                </a:solidFill>
                <a:ea typeface="Pretendard Medium"/>
              </a:rPr>
              <a:t>숫자</a:t>
            </a:r>
            <a:r>
              <a:rPr lang="en-US" sz="4022" b="false" i="false" u="none" strike="noStrike">
                <a:solidFill>
                  <a:srgbClr val="229BEE"/>
                </a:solidFill>
                <a:latin typeface="Pretendard Medium"/>
              </a:rPr>
              <a:t> </a:t>
            </a:r>
            <a:r>
              <a:rPr lang="ko-KR" sz="4022" b="false" i="false" u="none" strike="noStrike">
                <a:solidFill>
                  <a:srgbClr val="229BEE"/>
                </a:solidFill>
                <a:ea typeface="Pretendard Medium"/>
              </a:rPr>
              <a:t>벡터로</a:t>
            </a:r>
            <a:r>
              <a:rPr lang="en-US" sz="4022" b="false" i="false" u="none" strike="noStrike">
                <a:solidFill>
                  <a:srgbClr val="229BEE"/>
                </a:solidFill>
                <a:latin typeface="Pretendard Medium"/>
              </a:rPr>
              <a:t> </a:t>
            </a:r>
            <a:r>
              <a:rPr lang="ko-KR" sz="4022" b="false" i="false" u="none" strike="noStrike">
                <a:solidFill>
                  <a:srgbClr val="229BEE"/>
                </a:solidFill>
                <a:ea typeface="Pretendard Medium"/>
              </a:rPr>
              <a:t>변환하여</a:t>
            </a:r>
            <a:r>
              <a:rPr lang="en-US" sz="4022" b="false" i="false" u="none" strike="noStrike">
                <a:solidFill>
                  <a:srgbClr val="229BEE"/>
                </a:solidFill>
                <a:latin typeface="Pretendard Medium"/>
              </a:rPr>
              <a:t> </a:t>
            </a:r>
            <a:r>
              <a:rPr lang="ko-KR" sz="4022" b="false" i="false" u="none" strike="noStrike">
                <a:solidFill>
                  <a:srgbClr val="229BEE"/>
                </a:solidFill>
                <a:ea typeface="Pretendard Medium"/>
              </a:rPr>
              <a:t>의미</a:t>
            </a:r>
            <a:r>
              <a:rPr lang="en-US" sz="4022" b="false" i="false" u="none" strike="noStrike">
                <a:solidFill>
                  <a:srgbClr val="229BEE"/>
                </a:solidFill>
                <a:latin typeface="Pretendard Medium"/>
              </a:rPr>
              <a:t> </a:t>
            </a:r>
            <a:r>
              <a:rPr lang="ko-KR" sz="4022" b="false" i="false" u="none" strike="noStrike">
                <a:solidFill>
                  <a:srgbClr val="229BEE"/>
                </a:solidFill>
                <a:ea typeface="Pretendard Medium"/>
              </a:rPr>
              <a:t>기반</a:t>
            </a:r>
            <a:r>
              <a:rPr lang="en-US" sz="4022" b="false" i="false" u="none" strike="noStrike">
                <a:solidFill>
                  <a:srgbClr val="229BEE"/>
                </a:solidFill>
                <a:latin typeface="Pretendard Medium"/>
              </a:rPr>
              <a:t> </a:t>
            </a:r>
            <a:r>
              <a:rPr lang="ko-KR" sz="4022" b="false" i="false" u="none" strike="noStrike">
                <a:solidFill>
                  <a:srgbClr val="229BEE"/>
                </a:solidFill>
                <a:ea typeface="Pretendard Medium"/>
              </a:rPr>
              <a:t>검색</a:t>
            </a:r>
            <a:r>
              <a:rPr lang="en-US" sz="4022" b="false" i="false" u="none" strike="noStrike">
                <a:solidFill>
                  <a:srgbClr val="229BEE"/>
                </a:solidFill>
                <a:latin typeface="Pretendard Medium"/>
              </a:rPr>
              <a:t> </a:t>
            </a:r>
            <a:r>
              <a:rPr lang="ko-KR" sz="4022" b="false" i="false" u="none" strike="noStrike">
                <a:solidFill>
                  <a:srgbClr val="229BEE"/>
                </a:solidFill>
                <a:ea typeface="Pretendard Medium"/>
              </a:rPr>
              <a:t>구현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229BEE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381000" y="381000"/>
            <a:ext cx="23622000" cy="12954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333500" y="3683000"/>
            <a:ext cx="12903200" cy="86995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4757400" y="6654800"/>
            <a:ext cx="8407400" cy="62992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28650"/>
              </a:lnSpc>
            </a:pP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WSL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은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윈도우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운영체제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위에서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리눅스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프로그램을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실행할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수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있게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해주는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시스템입니다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.</a:t>
            </a:r>
          </a:p>
          <a:p>
            <a:pPr algn="l" lvl="0">
              <a:lnSpc>
                <a:spcPct val="128650"/>
              </a:lnSpc>
            </a:pPr>
            <a:r>
              <a:rPr lang="en" sz="2933" b="false" i="false" u="none" strike="noStrike">
                <a:solidFill>
                  <a:srgbClr val="4D4D4D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8650"/>
              </a:lnSpc>
            </a:pP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-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윈도우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OS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를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그대로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사용하면서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리눅스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환경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활용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가능</a:t>
            </a:r>
          </a:p>
          <a:p>
            <a:pPr algn="l" lvl="0">
              <a:lnSpc>
                <a:spcPct val="128650"/>
              </a:lnSpc>
            </a:pP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-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가상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머신보다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가볍고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성능이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우수함</a:t>
            </a:r>
          </a:p>
          <a:p>
            <a:pPr algn="l" lvl="0">
              <a:lnSpc>
                <a:spcPct val="128650"/>
              </a:lnSpc>
            </a:pP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-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개발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서버나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도구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(Docker, OpenSearch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등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)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는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리눅스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환경에서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가장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잘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작동</a:t>
            </a:r>
          </a:p>
          <a:p>
            <a:pPr algn="l" lvl="0">
              <a:lnSpc>
                <a:spcPct val="128650"/>
              </a:lnSpc>
            </a:pP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-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윈도우를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밀어버리지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않고도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리눅스의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힘을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빌려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사용</a:t>
            </a:r>
          </a:p>
          <a:p>
            <a:pPr algn="l" lvl="0">
              <a:lnSpc>
                <a:spcPct val="128650"/>
              </a:lnSpc>
            </a:pP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-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터미널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기반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명령어로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리눅스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시스템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조작</a:t>
            </a:r>
          </a:p>
          <a:p>
            <a:pPr algn="l" lvl="0">
              <a:lnSpc>
                <a:spcPct val="128650"/>
              </a:lnSpc>
            </a:pP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-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파일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시스템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통합으로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윈도우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-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리눅스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간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파일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공유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용이</a:t>
            </a:r>
          </a:p>
          <a:p>
            <a:pPr algn="l" lvl="0">
              <a:lnSpc>
                <a:spcPct val="128650"/>
              </a:lnSpc>
            </a:pP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- OpenSearch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구축을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위한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기본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환경으로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활용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4757400" y="4914900"/>
            <a:ext cx="8407400" cy="1409700"/>
          </a:xfrm>
          <a:prstGeom prst="rect">
            <a:avLst/>
          </a:prstGeom>
        </p:spPr>
        <p:txBody>
          <a:bodyPr anchor="b" rtlCol="false" lIns="0" tIns="0" rIns="0" bIns="7662"/>
          <a:lstStyle/>
          <a:p>
            <a:pPr algn="l" lvl="0">
              <a:lnSpc>
                <a:spcPct val="113710"/>
              </a:lnSpc>
            </a:pPr>
            <a:r>
              <a:rPr lang="en-US" sz="4022" b="false" i="false" u="none" strike="noStrike">
                <a:solidFill>
                  <a:srgbClr val="229BEE"/>
                </a:solidFill>
                <a:latin typeface="Pretendard Medium"/>
              </a:rPr>
              <a:t>Windows Subsystem for Linux: </a:t>
            </a:r>
            <a:r>
              <a:rPr lang="ko-KR" sz="4022" b="false" i="false" u="none" strike="noStrike">
                <a:solidFill>
                  <a:srgbClr val="229BEE"/>
                </a:solidFill>
                <a:ea typeface="Pretendard Medium"/>
              </a:rPr>
              <a:t>윈도우</a:t>
            </a:r>
            <a:r>
              <a:rPr lang="en-US" sz="4022" b="false" i="false" u="none" strike="noStrike">
                <a:solidFill>
                  <a:srgbClr val="229BEE"/>
                </a:solidFill>
                <a:latin typeface="Pretendard Medium"/>
              </a:rPr>
              <a:t> </a:t>
            </a:r>
            <a:r>
              <a:rPr lang="ko-KR" sz="4022" b="false" i="false" u="none" strike="noStrike">
                <a:solidFill>
                  <a:srgbClr val="229BEE"/>
                </a:solidFill>
                <a:ea typeface="Pretendard Medium"/>
              </a:rPr>
              <a:t>안의</a:t>
            </a:r>
            <a:r>
              <a:rPr lang="en-US" sz="4022" b="false" i="false" u="none" strike="noStrike">
                <a:solidFill>
                  <a:srgbClr val="229BEE"/>
                </a:solidFill>
                <a:latin typeface="Pretendard Medium"/>
              </a:rPr>
              <a:t> </a:t>
            </a:r>
            <a:r>
              <a:rPr lang="ko-KR" sz="4022" b="false" i="false" u="none" strike="noStrike">
                <a:solidFill>
                  <a:srgbClr val="229BEE"/>
                </a:solidFill>
                <a:ea typeface="Pretendard Medium"/>
              </a:rPr>
              <a:t>리눅스</a:t>
            </a:r>
            <a:r>
              <a:rPr lang="en-US" sz="4022" b="false" i="false" u="none" strike="noStrike">
                <a:solidFill>
                  <a:srgbClr val="229BEE"/>
                </a:solidFill>
                <a:latin typeface="Pretendard Medium"/>
              </a:rPr>
              <a:t> </a:t>
            </a:r>
            <a:r>
              <a:rPr lang="ko-KR" sz="4022" b="false" i="false" u="none" strike="noStrike">
                <a:solidFill>
                  <a:srgbClr val="229BEE"/>
                </a:solidFill>
                <a:ea typeface="Pretendard Medium"/>
              </a:rPr>
              <a:t>통역사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333500" y="2679700"/>
            <a:ext cx="21704300" cy="381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536700" y="889000"/>
            <a:ext cx="21310600" cy="1422400"/>
          </a:xfrm>
          <a:prstGeom prst="rect">
            <a:avLst/>
          </a:prstGeom>
        </p:spPr>
        <p:txBody>
          <a:bodyPr anchor="ctr" rtlCol="false" lIns="0" tIns="101600" rIns="0" bIns="101600"/>
          <a:lstStyle/>
          <a:p>
            <a:pPr algn="ctr" lvl="0">
              <a:lnSpc>
                <a:spcPct val="99600"/>
              </a:lnSpc>
            </a:pPr>
            <a:r>
              <a:rPr lang="ko-KR" sz="8000" b="false" i="false" u="none" strike="noStrike">
                <a:solidFill>
                  <a:srgbClr val="4D4D4D"/>
                </a:solidFill>
                <a:ea typeface="Pretendard Medium"/>
              </a:rPr>
              <a:t>기초</a:t>
            </a:r>
            <a:r>
              <a:rPr lang="en-US" sz="8000" b="false" i="false" u="none" strike="noStrike">
                <a:solidFill>
                  <a:srgbClr val="4D4D4D"/>
                </a:solidFill>
                <a:latin typeface="Pretendard Medium"/>
              </a:rPr>
              <a:t> </a:t>
            </a:r>
            <a:r>
              <a:rPr lang="ko-KR" sz="8000" b="false" i="false" u="none" strike="noStrike">
                <a:solidFill>
                  <a:srgbClr val="4D4D4D"/>
                </a:solidFill>
                <a:ea typeface="Pretendard Medium"/>
              </a:rPr>
              <a:t>개념</a:t>
            </a:r>
            <a:r>
              <a:rPr lang="en-US" sz="8000" b="false" i="false" u="none" strike="noStrike">
                <a:solidFill>
                  <a:srgbClr val="4D4D4D"/>
                </a:solidFill>
                <a:latin typeface="Pretendard Medium"/>
              </a:rPr>
              <a:t>: WSL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229BEE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381000" y="381000"/>
            <a:ext cx="23622000" cy="12954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2578100" y="3530600"/>
            <a:ext cx="8597900" cy="42291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2679700" y="9906000"/>
            <a:ext cx="8407400" cy="2247900"/>
          </a:xfrm>
          <a:prstGeom prst="rect">
            <a:avLst/>
          </a:prstGeom>
        </p:spPr>
        <p:txBody>
          <a:bodyPr anchor="t" rtlCol="false"/>
          <a:lstStyle/>
          <a:p>
            <a:pPr algn="ctr" lvl="0">
              <a:lnSpc>
                <a:spcPct val="128650"/>
              </a:lnSpc>
            </a:pP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-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리눅스의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여러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종류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(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배포판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)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중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하나</a:t>
            </a:r>
          </a:p>
          <a:p>
            <a:pPr algn="ctr" lvl="0">
              <a:lnSpc>
                <a:spcPct val="128650"/>
              </a:lnSpc>
            </a:pP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-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개발자들이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가장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많이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사용하는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표준적인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개발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환경</a:t>
            </a:r>
          </a:p>
          <a:p>
            <a:pPr algn="ctr" lvl="0">
              <a:lnSpc>
                <a:spcPct val="128650"/>
              </a:lnSpc>
            </a:pP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- WSL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위에서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돌아가는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'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실제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작업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공간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'</a:t>
            </a:r>
          </a:p>
          <a:p>
            <a:pPr algn="ctr" lvl="0">
              <a:lnSpc>
                <a:spcPct val="128650"/>
              </a:lnSpc>
            </a:pP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-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사용자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친화적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인터페이스와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풍부한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패키지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지원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679700" y="8851900"/>
            <a:ext cx="8407400" cy="711200"/>
          </a:xfrm>
          <a:prstGeom prst="rect">
            <a:avLst/>
          </a:prstGeom>
        </p:spPr>
        <p:txBody>
          <a:bodyPr anchor="b" rtlCol="false" lIns="0" tIns="0" rIns="0" bIns="7662"/>
          <a:lstStyle/>
          <a:p>
            <a:pPr algn="ctr" lvl="0">
              <a:lnSpc>
                <a:spcPct val="113710"/>
              </a:lnSpc>
            </a:pPr>
            <a:r>
              <a:rPr lang="en-US" sz="4022" b="false" i="false" u="none" strike="noStrike">
                <a:solidFill>
                  <a:srgbClr val="229BEE"/>
                </a:solidFill>
                <a:latin typeface="Pretendard Medium"/>
              </a:rPr>
              <a:t>Ubuntu: </a:t>
            </a:r>
            <a:r>
              <a:rPr lang="ko-KR" sz="4022" b="false" i="false" u="none" strike="noStrike">
                <a:solidFill>
                  <a:srgbClr val="229BEE"/>
                </a:solidFill>
                <a:ea typeface="Pretendard Medium"/>
              </a:rPr>
              <a:t>가장</a:t>
            </a:r>
            <a:r>
              <a:rPr lang="en-US" sz="4022" b="false" i="false" u="none" strike="noStrike">
                <a:solidFill>
                  <a:srgbClr val="229BEE"/>
                </a:solidFill>
                <a:latin typeface="Pretendard Medium"/>
              </a:rPr>
              <a:t> </a:t>
            </a:r>
            <a:r>
              <a:rPr lang="ko-KR" sz="4022" b="false" i="false" u="none" strike="noStrike">
                <a:solidFill>
                  <a:srgbClr val="229BEE"/>
                </a:solidFill>
                <a:ea typeface="Pretendard Medium"/>
              </a:rPr>
              <a:t>친절한</a:t>
            </a:r>
            <a:r>
              <a:rPr lang="en-US" sz="4022" b="false" i="false" u="none" strike="noStrike">
                <a:solidFill>
                  <a:srgbClr val="229BEE"/>
                </a:solidFill>
                <a:latin typeface="Pretendard Medium"/>
              </a:rPr>
              <a:t> </a:t>
            </a:r>
            <a:r>
              <a:rPr lang="ko-KR" sz="4022" b="false" i="false" u="none" strike="noStrike">
                <a:solidFill>
                  <a:srgbClr val="229BEE"/>
                </a:solidFill>
                <a:ea typeface="Pretendard Medium"/>
              </a:rPr>
              <a:t>리눅스</a:t>
            </a:r>
            <a:r>
              <a:rPr lang="en-US" sz="4022" b="false" i="false" u="none" strike="noStrike">
                <a:solidFill>
                  <a:srgbClr val="229BEE"/>
                </a:solidFill>
                <a:latin typeface="Pretendard Medium"/>
              </a:rPr>
              <a:t> </a:t>
            </a:r>
            <a:r>
              <a:rPr lang="ko-KR" sz="4022" b="false" i="false" u="none" strike="noStrike">
                <a:solidFill>
                  <a:srgbClr val="229BEE"/>
                </a:solidFill>
                <a:ea typeface="Pretendard Medium"/>
              </a:rPr>
              <a:t>운영체제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333500" y="2679700"/>
            <a:ext cx="21704300" cy="381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536700" y="889000"/>
            <a:ext cx="21310600" cy="1422400"/>
          </a:xfrm>
          <a:prstGeom prst="rect">
            <a:avLst/>
          </a:prstGeom>
        </p:spPr>
        <p:txBody>
          <a:bodyPr anchor="ctr" rtlCol="false" lIns="0" tIns="101600" rIns="0" bIns="101600"/>
          <a:lstStyle/>
          <a:p>
            <a:pPr algn="ctr" lvl="0">
              <a:lnSpc>
                <a:spcPct val="99600"/>
              </a:lnSpc>
            </a:pPr>
            <a:r>
              <a:rPr lang="ko-KR" sz="8000" b="false" i="false" u="none" strike="noStrike">
                <a:solidFill>
                  <a:srgbClr val="4D4D4D"/>
                </a:solidFill>
                <a:ea typeface="Pretendard Medium"/>
              </a:rPr>
              <a:t>기초</a:t>
            </a:r>
            <a:r>
              <a:rPr lang="en-US" sz="8000" b="false" i="false" u="none" strike="noStrike">
                <a:solidFill>
                  <a:srgbClr val="4D4D4D"/>
                </a:solidFill>
                <a:latin typeface="Pretendard Medium"/>
              </a:rPr>
              <a:t> </a:t>
            </a:r>
            <a:r>
              <a:rPr lang="ko-KR" sz="8000" b="false" i="false" u="none" strike="noStrike">
                <a:solidFill>
                  <a:srgbClr val="4D4D4D"/>
                </a:solidFill>
                <a:ea typeface="Pretendard Medium"/>
              </a:rPr>
              <a:t>개념</a:t>
            </a:r>
            <a:r>
              <a:rPr lang="en-US" sz="8000" b="false" i="false" u="none" strike="noStrike">
                <a:solidFill>
                  <a:srgbClr val="4D4D4D"/>
                </a:solidFill>
                <a:latin typeface="Pretendard Medium"/>
              </a:rPr>
              <a:t>: Ubuntu</a:t>
            </a:r>
            <a:r>
              <a:rPr lang="ko-KR" sz="8000" b="false" i="false" u="none" strike="noStrike">
                <a:solidFill>
                  <a:srgbClr val="4D4D4D"/>
                </a:solidFill>
                <a:ea typeface="Pretendard Medium"/>
              </a:rPr>
              <a:t>와</a:t>
            </a:r>
            <a:r>
              <a:rPr lang="en-US" sz="8000" b="false" i="false" u="none" strike="noStrike">
                <a:solidFill>
                  <a:srgbClr val="4D4D4D"/>
                </a:solidFill>
                <a:latin typeface="Pretendard Medium"/>
              </a:rPr>
              <a:t> Docker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3195300" y="3530600"/>
            <a:ext cx="8597900" cy="42291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1620500" y="9182100"/>
            <a:ext cx="1130300" cy="2794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11620500" y="9766300"/>
            <a:ext cx="1130300" cy="2794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13296900" y="9906000"/>
            <a:ext cx="8407400" cy="2832100"/>
          </a:xfrm>
          <a:prstGeom prst="rect">
            <a:avLst/>
          </a:prstGeom>
        </p:spPr>
        <p:txBody>
          <a:bodyPr anchor="t" rtlCol="false"/>
          <a:lstStyle/>
          <a:p>
            <a:pPr algn="ctr" lvl="0">
              <a:lnSpc>
                <a:spcPct val="128650"/>
              </a:lnSpc>
            </a:pP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-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복잡한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설치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과정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없이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프로그램을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'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컨테이너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'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에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담아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실행</a:t>
            </a:r>
          </a:p>
          <a:p>
            <a:pPr algn="ctr" lvl="0">
              <a:lnSpc>
                <a:spcPct val="128650"/>
              </a:lnSpc>
            </a:pP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-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어디서든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동일한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환경으로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실행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가능</a:t>
            </a:r>
          </a:p>
          <a:p>
            <a:pPr algn="ctr" lvl="0">
              <a:lnSpc>
                <a:spcPct val="128650"/>
              </a:lnSpc>
            </a:pP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- OpenSearch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설치를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위한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복잡한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과정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생략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가능</a:t>
            </a:r>
          </a:p>
          <a:p>
            <a:pPr algn="ctr" lvl="0">
              <a:lnSpc>
                <a:spcPct val="128650"/>
              </a:lnSpc>
            </a:pP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-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명령어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한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줄로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OpenSearch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실행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가능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296900" y="8153400"/>
            <a:ext cx="8407400" cy="1409700"/>
          </a:xfrm>
          <a:prstGeom prst="rect">
            <a:avLst/>
          </a:prstGeom>
        </p:spPr>
        <p:txBody>
          <a:bodyPr anchor="b" rtlCol="false" lIns="0" tIns="0" rIns="0" bIns="7662"/>
          <a:lstStyle/>
          <a:p>
            <a:pPr algn="ctr" lvl="0">
              <a:lnSpc>
                <a:spcPct val="113710"/>
              </a:lnSpc>
            </a:pPr>
            <a:r>
              <a:rPr lang="en-US" sz="4022" b="false" i="false" u="none" strike="noStrike">
                <a:solidFill>
                  <a:srgbClr val="229BEE"/>
                </a:solidFill>
                <a:latin typeface="Pretendard Medium"/>
              </a:rPr>
              <a:t>Docker: </a:t>
            </a:r>
            <a:r>
              <a:rPr lang="ko-KR" sz="4022" b="false" i="false" u="none" strike="noStrike">
                <a:solidFill>
                  <a:srgbClr val="229BEE"/>
                </a:solidFill>
                <a:ea typeface="Pretendard Medium"/>
              </a:rPr>
              <a:t>프로그램을</a:t>
            </a:r>
            <a:r>
              <a:rPr lang="en-US" sz="4022" b="false" i="false" u="none" strike="noStrike">
                <a:solidFill>
                  <a:srgbClr val="229BEE"/>
                </a:solidFill>
                <a:latin typeface="Pretendard Medium"/>
              </a:rPr>
              <a:t> </a:t>
            </a:r>
            <a:r>
              <a:rPr lang="ko-KR" sz="4022" b="false" i="false" u="none" strike="noStrike">
                <a:solidFill>
                  <a:srgbClr val="229BEE"/>
                </a:solidFill>
                <a:ea typeface="Pretendard Medium"/>
              </a:rPr>
              <a:t>담는</a:t>
            </a:r>
            <a:r>
              <a:rPr lang="en-US" sz="4022" b="false" i="false" u="none" strike="noStrike">
                <a:solidFill>
                  <a:srgbClr val="229BEE"/>
                </a:solidFill>
                <a:latin typeface="Pretendard Medium"/>
              </a:rPr>
              <a:t> </a:t>
            </a:r>
            <a:r>
              <a:rPr lang="ko-KR" sz="4022" b="false" i="false" u="none" strike="noStrike">
                <a:solidFill>
                  <a:srgbClr val="229BEE"/>
                </a:solidFill>
                <a:ea typeface="Pretendard Medium"/>
              </a:rPr>
              <a:t>마법의</a:t>
            </a:r>
            <a:r>
              <a:rPr lang="en-US" sz="4022" b="false" i="false" u="none" strike="noStrike">
                <a:solidFill>
                  <a:srgbClr val="229BEE"/>
                </a:solidFill>
                <a:latin typeface="Pretendard Medium"/>
              </a:rPr>
              <a:t> </a:t>
            </a:r>
            <a:r>
              <a:rPr lang="ko-KR" sz="4022" b="false" i="false" u="none" strike="noStrike">
                <a:solidFill>
                  <a:srgbClr val="229BEE"/>
                </a:solidFill>
                <a:ea typeface="Pretendard Medium"/>
              </a:rPr>
              <a:t>컨테이너</a:t>
            </a:r>
            <a:r>
              <a:rPr lang="en-US" sz="4022" b="false" i="false" u="none" strike="noStrike">
                <a:solidFill>
                  <a:srgbClr val="229BEE"/>
                </a:solidFill>
                <a:latin typeface="Pretendard Medium"/>
              </a:rPr>
              <a:t> </a:t>
            </a:r>
            <a:r>
              <a:rPr lang="ko-KR" sz="4022" b="false" i="false" u="none" strike="noStrike">
                <a:solidFill>
                  <a:srgbClr val="229BEE"/>
                </a:solidFill>
                <a:ea typeface="Pretendard Medium"/>
              </a:rPr>
              <a:t>박스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229BEE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381000" y="381000"/>
            <a:ext cx="23622000" cy="129540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9880600" y="5588000"/>
            <a:ext cx="6261100" cy="103378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28650"/>
              </a:lnSpc>
            </a:pP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Docker Compose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설정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파일은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OpenSearch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환경의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설계도입니다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:</a:t>
            </a:r>
          </a:p>
          <a:p>
            <a:pPr algn="l" lvl="0">
              <a:lnSpc>
                <a:spcPct val="128650"/>
              </a:lnSpc>
            </a:pPr>
            <a:r>
              <a:rPr lang="en" sz="2933" b="false" i="false" u="none" strike="noStrike">
                <a:solidFill>
                  <a:srgbClr val="4D4D4D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8650"/>
              </a:lnSpc>
            </a:pP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- OpenSearch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컨테이너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설정</a:t>
            </a:r>
          </a:p>
          <a:p>
            <a:pPr algn="l" lvl="0">
              <a:lnSpc>
                <a:spcPct val="128650"/>
              </a:lnSpc>
            </a:pPr>
            <a:r>
              <a:rPr lang="en" sz="2933" b="false" i="false" u="none" strike="noStrike">
                <a:solidFill>
                  <a:srgbClr val="4D4D4D"/>
                </a:solidFill>
                <a:latin typeface="Pretendard Regular"/>
              </a:rPr>
              <a:t>  - image: opensearchproject/opensearch:2.11.0</a:t>
            </a:r>
          </a:p>
          <a:p>
            <a:pPr algn="l" lvl="0">
              <a:lnSpc>
                <a:spcPct val="128650"/>
              </a:lnSpc>
            </a:pP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 - discovery.type=single-node (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테스트용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단일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노드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)</a:t>
            </a:r>
          </a:p>
          <a:p>
            <a:pPr algn="l" lvl="0">
              <a:lnSpc>
                <a:spcPct val="128650"/>
              </a:lnSpc>
            </a:pP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 -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메모리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설정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: -Xms512m -Xmx512m</a:t>
            </a:r>
          </a:p>
          <a:p>
            <a:pPr algn="l" lvl="0">
              <a:lnSpc>
                <a:spcPct val="128650"/>
              </a:lnSpc>
            </a:pP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 -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포트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: 9200, 9600</a:t>
            </a:r>
          </a:p>
          <a:p>
            <a:pPr algn="l" lvl="0">
              <a:lnSpc>
                <a:spcPct val="128650"/>
              </a:lnSpc>
            </a:pPr>
            <a:r>
              <a:rPr lang="en" sz="2933" b="false" i="false" u="none" strike="noStrike">
                <a:solidFill>
                  <a:srgbClr val="4D4D4D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8650"/>
              </a:lnSpc>
            </a:pP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- OpenSearch Dashboards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설정</a:t>
            </a:r>
          </a:p>
          <a:p>
            <a:pPr algn="l" lvl="0">
              <a:lnSpc>
                <a:spcPct val="128650"/>
              </a:lnSpc>
            </a:pPr>
            <a:r>
              <a:rPr lang="en" sz="2933" b="false" i="false" u="none" strike="noStrike">
                <a:solidFill>
                  <a:srgbClr val="4D4D4D"/>
                </a:solidFill>
                <a:latin typeface="Pretendard Regular"/>
              </a:rPr>
              <a:t>  - image: opensearchproject/opensearch-dashboards:2.11.0</a:t>
            </a:r>
          </a:p>
          <a:p>
            <a:pPr algn="l" lvl="0">
              <a:lnSpc>
                <a:spcPct val="128650"/>
              </a:lnSpc>
            </a:pP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 -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포트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: 5601</a:t>
            </a:r>
          </a:p>
          <a:p>
            <a:pPr algn="l" lvl="0">
              <a:lnSpc>
                <a:spcPct val="128650"/>
              </a:lnSpc>
            </a:pP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 - OpenSearch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노드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연결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설정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9880600" y="4292600"/>
            <a:ext cx="6286500" cy="635000"/>
          </a:xfrm>
          <a:prstGeom prst="rect">
            <a:avLst/>
          </a:prstGeom>
        </p:spPr>
        <p:txBody>
          <a:bodyPr anchor="b" rtlCol="false" lIns="0" tIns="0" rIns="0" bIns="6858"/>
          <a:lstStyle/>
          <a:p>
            <a:pPr algn="l" lvl="0">
              <a:lnSpc>
                <a:spcPct val="113710"/>
              </a:lnSpc>
            </a:pPr>
            <a:r>
              <a:rPr lang="en-US" sz="3600" b="false" i="false" u="none" strike="noStrike">
                <a:solidFill>
                  <a:srgbClr val="229BEE"/>
                </a:solidFill>
                <a:latin typeface="Pretendard Medium"/>
              </a:rPr>
              <a:t>docker-compose.yml </a:t>
            </a:r>
            <a:r>
              <a:rPr lang="ko-KR" sz="3600" b="false" i="false" u="none" strike="noStrike">
                <a:solidFill>
                  <a:srgbClr val="229BEE"/>
                </a:solidFill>
                <a:ea typeface="Pretendard Medium"/>
              </a:rPr>
              <a:t>작성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333500" y="2679700"/>
            <a:ext cx="21704300" cy="38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880600" y="5219700"/>
            <a:ext cx="6146800" cy="127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536700" y="889000"/>
            <a:ext cx="21310600" cy="1422400"/>
          </a:xfrm>
          <a:prstGeom prst="rect">
            <a:avLst/>
          </a:prstGeom>
        </p:spPr>
        <p:txBody>
          <a:bodyPr anchor="ctr" rtlCol="false" lIns="0" tIns="101600" rIns="0" bIns="101600"/>
          <a:lstStyle/>
          <a:p>
            <a:pPr algn="ctr" lvl="0">
              <a:lnSpc>
                <a:spcPct val="99600"/>
              </a:lnSpc>
            </a:pPr>
            <a:r>
              <a:rPr lang="ko-KR" sz="8000" b="false" i="false" u="none" strike="noStrike">
                <a:solidFill>
                  <a:srgbClr val="4D4D4D"/>
                </a:solidFill>
                <a:ea typeface="Pretendard Medium"/>
              </a:rPr>
              <a:t>환경</a:t>
            </a:r>
            <a:r>
              <a:rPr lang="en-US" sz="8000" b="false" i="false" u="none" strike="noStrike">
                <a:solidFill>
                  <a:srgbClr val="4D4D4D"/>
                </a:solidFill>
                <a:latin typeface="Pretendard Medium"/>
              </a:rPr>
              <a:t> </a:t>
            </a:r>
            <a:r>
              <a:rPr lang="ko-KR" sz="8000" b="false" i="false" u="none" strike="noStrike">
                <a:solidFill>
                  <a:srgbClr val="4D4D4D"/>
                </a:solidFill>
                <a:ea typeface="Pretendard Medium"/>
              </a:rPr>
              <a:t>구성</a:t>
            </a:r>
            <a:r>
              <a:rPr lang="en-US" sz="8000" b="false" i="false" u="none" strike="noStrike">
                <a:solidFill>
                  <a:srgbClr val="4D4D4D"/>
                </a:solidFill>
                <a:latin typeface="Pretendard Medium"/>
              </a:rPr>
              <a:t>: OpenSearch </a:t>
            </a:r>
            <a:r>
              <a:rPr lang="ko-KR" sz="8000" b="false" i="false" u="none" strike="noStrike">
                <a:solidFill>
                  <a:srgbClr val="4D4D4D"/>
                </a:solidFill>
                <a:ea typeface="Pretendard Medium"/>
              </a:rPr>
              <a:t>실행하기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562100" y="3517900"/>
            <a:ext cx="7581900" cy="89535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16675100" y="5588000"/>
            <a:ext cx="6261100" cy="91821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28650"/>
              </a:lnSpc>
            </a:pP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터미널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(Ubuntu/WSL)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에서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다음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명령어로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실행합니다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:</a:t>
            </a:r>
          </a:p>
          <a:p>
            <a:pPr algn="l" lvl="0">
              <a:lnSpc>
                <a:spcPct val="128650"/>
              </a:lnSpc>
            </a:pPr>
            <a:r>
              <a:rPr lang="en" sz="2933" b="false" i="false" u="none" strike="noStrike">
                <a:solidFill>
                  <a:srgbClr val="4D4D4D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8650"/>
              </a:lnSpc>
            </a:pPr>
            <a:r>
              <a:rPr lang="en" sz="2933" b="false" i="false" u="none" strike="noStrike">
                <a:solidFill>
                  <a:srgbClr val="4D4D4D"/>
                </a:solidFill>
                <a:latin typeface="Pretendard Regular"/>
              </a:rPr>
              <a:t>- docker-compose up -d</a:t>
            </a:r>
          </a:p>
          <a:p>
            <a:pPr algn="l" lvl="0">
              <a:lnSpc>
                <a:spcPct val="128650"/>
              </a:lnSpc>
            </a:pP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 (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백그라운드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모드로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컨테이너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실행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)</a:t>
            </a:r>
          </a:p>
          <a:p>
            <a:pPr algn="l" lvl="0">
              <a:lnSpc>
                <a:spcPct val="128650"/>
              </a:lnSpc>
            </a:pPr>
            <a:r>
              <a:rPr lang="en" sz="2933" b="false" i="false" u="none" strike="noStrike">
                <a:solidFill>
                  <a:srgbClr val="4D4D4D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8650"/>
              </a:lnSpc>
            </a:pP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접속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확인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방법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:</a:t>
            </a:r>
          </a:p>
          <a:p>
            <a:pPr algn="l" lvl="0">
              <a:lnSpc>
                <a:spcPct val="128650"/>
              </a:lnSpc>
            </a:pPr>
            <a:r>
              <a:rPr lang="en" sz="2933" b="false" i="false" u="none" strike="noStrike">
                <a:solidFill>
                  <a:srgbClr val="4D4D4D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8650"/>
              </a:lnSpc>
            </a:pP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- OpenSearch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상태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확인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: </a:t>
            </a:r>
          </a:p>
          <a:p>
            <a:pPr algn="l" lvl="0">
              <a:lnSpc>
                <a:spcPct val="128650"/>
              </a:lnSpc>
            </a:pPr>
            <a:r>
              <a:rPr lang="en" sz="2933" b="false" i="false" u="none" strike="noStrike">
                <a:solidFill>
                  <a:srgbClr val="4D4D4D"/>
                </a:solidFill>
                <a:latin typeface="Pretendard Regular"/>
              </a:rPr>
              <a:t>  https://localhost:9200</a:t>
            </a:r>
          </a:p>
          <a:p>
            <a:pPr algn="l" lvl="0">
              <a:lnSpc>
                <a:spcPct val="128650"/>
              </a:lnSpc>
            </a:pPr>
            <a:r>
              <a:rPr lang="en" sz="2933" b="false" i="false" u="none" strike="noStrike">
                <a:solidFill>
                  <a:srgbClr val="4D4D4D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8650"/>
              </a:lnSpc>
            </a:pP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-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대시보드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접속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: </a:t>
            </a:r>
          </a:p>
          <a:p>
            <a:pPr algn="l" lvl="0">
              <a:lnSpc>
                <a:spcPct val="128650"/>
              </a:lnSpc>
            </a:pPr>
            <a:r>
              <a:rPr lang="en" sz="2933" b="false" i="false" u="none" strike="noStrike">
                <a:solidFill>
                  <a:srgbClr val="4D4D4D"/>
                </a:solidFill>
                <a:latin typeface="Pretendard Regular"/>
              </a:rPr>
              <a:t>  http://localhost:5601</a:t>
            </a:r>
          </a:p>
          <a:p>
            <a:pPr algn="l" lvl="0">
              <a:lnSpc>
                <a:spcPct val="128650"/>
              </a:lnSpc>
            </a:pPr>
            <a:r>
              <a:rPr lang="en" sz="2933" b="false" i="false" u="none" strike="noStrike">
                <a:solidFill>
                  <a:srgbClr val="4D4D4D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8650"/>
              </a:lnSpc>
            </a:pP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-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계정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정보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: </a:t>
            </a:r>
          </a:p>
          <a:p>
            <a:pPr algn="l" lvl="0">
              <a:lnSpc>
                <a:spcPct val="128650"/>
              </a:lnSpc>
            </a:pPr>
            <a:r>
              <a:rPr lang="en" sz="2933" b="false" i="false" u="none" strike="noStrike">
                <a:solidFill>
                  <a:srgbClr val="4D4D4D"/>
                </a:solidFill>
                <a:latin typeface="Pretendard Regular"/>
              </a:rPr>
              <a:t>  'admin' / 'YourStrongPassword123!'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6675100" y="4292600"/>
            <a:ext cx="6286500" cy="635000"/>
          </a:xfrm>
          <a:prstGeom prst="rect">
            <a:avLst/>
          </a:prstGeom>
        </p:spPr>
        <p:txBody>
          <a:bodyPr anchor="b" rtlCol="false" lIns="0" tIns="0" rIns="0" bIns="6858"/>
          <a:lstStyle/>
          <a:p>
            <a:pPr algn="l" lvl="0">
              <a:lnSpc>
                <a:spcPct val="113710"/>
              </a:lnSpc>
            </a:pPr>
            <a:r>
              <a:rPr lang="ko-KR" sz="3600" b="false" i="false" u="none" strike="noStrike">
                <a:solidFill>
                  <a:srgbClr val="229BEE"/>
                </a:solidFill>
                <a:ea typeface="Pretendard Medium"/>
              </a:rPr>
              <a:t>실행</a:t>
            </a:r>
            <a:r>
              <a:rPr lang="en-US" sz="3600" b="false" i="false" u="none" strike="noStrike">
                <a:solidFill>
                  <a:srgbClr val="229BEE"/>
                </a:solidFill>
                <a:latin typeface="Pretendard Medium"/>
              </a:rPr>
              <a:t> </a:t>
            </a:r>
            <a:r>
              <a:rPr lang="ko-KR" sz="3600" b="false" i="false" u="none" strike="noStrike">
                <a:solidFill>
                  <a:srgbClr val="229BEE"/>
                </a:solidFill>
                <a:ea typeface="Pretendard Medium"/>
              </a:rPr>
              <a:t>및</a:t>
            </a:r>
            <a:r>
              <a:rPr lang="en-US" sz="3600" b="false" i="false" u="none" strike="noStrike">
                <a:solidFill>
                  <a:srgbClr val="229BEE"/>
                </a:solidFill>
                <a:latin typeface="Pretendard Medium"/>
              </a:rPr>
              <a:t> </a:t>
            </a:r>
            <a:r>
              <a:rPr lang="ko-KR" sz="3600" b="false" i="false" u="none" strike="noStrike">
                <a:solidFill>
                  <a:srgbClr val="229BEE"/>
                </a:solidFill>
                <a:ea typeface="Pretendard Medium"/>
              </a:rPr>
              <a:t>접속</a:t>
            </a:r>
            <a:r>
              <a:rPr lang="en-US" sz="3600" b="false" i="false" u="none" strike="noStrike">
                <a:solidFill>
                  <a:srgbClr val="229BEE"/>
                </a:solidFill>
                <a:latin typeface="Pretendard Medium"/>
              </a:rPr>
              <a:t> </a:t>
            </a:r>
            <a:r>
              <a:rPr lang="ko-KR" sz="3600" b="false" i="false" u="none" strike="noStrike">
                <a:solidFill>
                  <a:srgbClr val="229BEE"/>
                </a:solidFill>
                <a:ea typeface="Pretendard Medium"/>
              </a:rPr>
              <a:t>확인</a:t>
            </a:r>
          </a:p>
        </p:txBody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6675100" y="5219700"/>
            <a:ext cx="6146800" cy="127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229BEE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381000" y="381000"/>
            <a:ext cx="23622000" cy="12954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511300" y="3606800"/>
            <a:ext cx="6743700" cy="35433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460500" y="9055100"/>
            <a:ext cx="6858000" cy="2832100"/>
          </a:xfrm>
          <a:prstGeom prst="rect">
            <a:avLst/>
          </a:prstGeom>
        </p:spPr>
        <p:txBody>
          <a:bodyPr anchor="t" rtlCol="false"/>
          <a:lstStyle/>
          <a:p>
            <a:pPr algn="ctr" lvl="0">
              <a:lnSpc>
                <a:spcPct val="128650"/>
              </a:lnSpc>
            </a:pP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- Docker Compose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파일이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있는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폴더로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이동</a:t>
            </a:r>
          </a:p>
          <a:p>
            <a:pPr algn="ctr" lvl="0">
              <a:lnSpc>
                <a:spcPct val="128650"/>
              </a:lnSpc>
            </a:pP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-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터미널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(Ubuntu/WSL)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에서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명령어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실행</a:t>
            </a:r>
          </a:p>
          <a:p>
            <a:pPr algn="ctr" lvl="0">
              <a:lnSpc>
                <a:spcPct val="128650"/>
              </a:lnSpc>
            </a:pPr>
            <a:r>
              <a:rPr lang="en" sz="2933" b="false" i="false" u="none" strike="noStrike">
                <a:solidFill>
                  <a:srgbClr val="4D4D4D"/>
                </a:solidFill>
                <a:latin typeface="Pretendard Regular"/>
              </a:rPr>
              <a:t>- docker-compose up -d</a:t>
            </a:r>
          </a:p>
          <a:p>
            <a:pPr algn="ctr" lvl="0">
              <a:lnSpc>
                <a:spcPct val="128650"/>
              </a:lnSpc>
            </a:pP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-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백그라운드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모드로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컨테이너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실행</a:t>
            </a:r>
          </a:p>
          <a:p>
            <a:pPr algn="ctr" lvl="0">
              <a:lnSpc>
                <a:spcPct val="128650"/>
              </a:lnSpc>
            </a:pP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-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실행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후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docker ps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로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상태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확인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가능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447800" y="8128000"/>
            <a:ext cx="6870700" cy="596900"/>
          </a:xfrm>
          <a:prstGeom prst="rect">
            <a:avLst/>
          </a:prstGeom>
        </p:spPr>
        <p:txBody>
          <a:bodyPr anchor="b" rtlCol="false" lIns="0" tIns="0" rIns="0" bIns="6392"/>
          <a:lstStyle/>
          <a:p>
            <a:pPr algn="ctr" lvl="0">
              <a:lnSpc>
                <a:spcPct val="113710"/>
              </a:lnSpc>
            </a:pPr>
            <a:r>
              <a:rPr lang="en-US" sz="3354" b="false" i="false" u="none" strike="noStrike">
                <a:solidFill>
                  <a:srgbClr val="229BEE"/>
                </a:solidFill>
                <a:latin typeface="Pretendard Medium"/>
              </a:rPr>
              <a:t>Docker </a:t>
            </a:r>
            <a:r>
              <a:rPr lang="ko-KR" sz="3354" b="false" i="false" u="none" strike="noStrike">
                <a:solidFill>
                  <a:srgbClr val="229BEE"/>
                </a:solidFill>
                <a:ea typeface="Pretendard Medium"/>
              </a:rPr>
              <a:t>실행</a:t>
            </a:r>
            <a:r>
              <a:rPr lang="en-US" sz="3354" b="false" i="false" u="none" strike="noStrike">
                <a:solidFill>
                  <a:srgbClr val="229BEE"/>
                </a:solidFill>
                <a:latin typeface="Pretendard Medium"/>
              </a:rPr>
              <a:t> </a:t>
            </a:r>
            <a:r>
              <a:rPr lang="ko-KR" sz="3354" b="false" i="false" u="none" strike="noStrike">
                <a:solidFill>
                  <a:srgbClr val="229BEE"/>
                </a:solidFill>
                <a:ea typeface="Pretendard Medium"/>
              </a:rPr>
              <a:t>명령어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333500" y="2679700"/>
            <a:ext cx="21704300" cy="381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536700" y="889000"/>
            <a:ext cx="21310600" cy="1422400"/>
          </a:xfrm>
          <a:prstGeom prst="rect">
            <a:avLst/>
          </a:prstGeom>
        </p:spPr>
        <p:txBody>
          <a:bodyPr anchor="ctr" rtlCol="false" lIns="0" tIns="101600" rIns="0" bIns="101600"/>
          <a:lstStyle/>
          <a:p>
            <a:pPr algn="ctr" lvl="0">
              <a:lnSpc>
                <a:spcPct val="99600"/>
              </a:lnSpc>
            </a:pPr>
            <a:r>
              <a:rPr lang="ko-KR" sz="8000" b="false" i="false" u="none" strike="noStrike">
                <a:solidFill>
                  <a:srgbClr val="4D4D4D"/>
                </a:solidFill>
                <a:ea typeface="Pretendard Medium"/>
              </a:rPr>
              <a:t>환경</a:t>
            </a:r>
            <a:r>
              <a:rPr lang="en-US" sz="8000" b="false" i="false" u="none" strike="noStrike">
                <a:solidFill>
                  <a:srgbClr val="4D4D4D"/>
                </a:solidFill>
                <a:latin typeface="Pretendard Medium"/>
              </a:rPr>
              <a:t> </a:t>
            </a:r>
            <a:r>
              <a:rPr lang="ko-KR" sz="8000" b="false" i="false" u="none" strike="noStrike">
                <a:solidFill>
                  <a:srgbClr val="4D4D4D"/>
                </a:solidFill>
                <a:ea typeface="Pretendard Medium"/>
              </a:rPr>
              <a:t>구성</a:t>
            </a:r>
            <a:r>
              <a:rPr lang="en-US" sz="8000" b="false" i="false" u="none" strike="noStrike">
                <a:solidFill>
                  <a:srgbClr val="4D4D4D"/>
                </a:solidFill>
                <a:latin typeface="Pretendard Medium"/>
              </a:rPr>
              <a:t>: </a:t>
            </a:r>
            <a:r>
              <a:rPr lang="ko-KR" sz="8000" b="false" i="false" u="none" strike="noStrike">
                <a:solidFill>
                  <a:srgbClr val="4D4D4D"/>
                </a:solidFill>
                <a:ea typeface="Pretendard Medium"/>
              </a:rPr>
              <a:t>실행</a:t>
            </a:r>
            <a:r>
              <a:rPr lang="en-US" sz="8000" b="false" i="false" u="none" strike="noStrike">
                <a:solidFill>
                  <a:srgbClr val="4D4D4D"/>
                </a:solidFill>
                <a:latin typeface="Pretendard Medium"/>
              </a:rPr>
              <a:t> </a:t>
            </a:r>
            <a:r>
              <a:rPr lang="ko-KR" sz="8000" b="false" i="false" u="none" strike="noStrike">
                <a:solidFill>
                  <a:srgbClr val="4D4D4D"/>
                </a:solidFill>
                <a:ea typeface="Pretendard Medium"/>
              </a:rPr>
              <a:t>및</a:t>
            </a:r>
            <a:r>
              <a:rPr lang="en-US" sz="8000" b="false" i="false" u="none" strike="noStrike">
                <a:solidFill>
                  <a:srgbClr val="4D4D4D"/>
                </a:solidFill>
                <a:latin typeface="Pretendard Medium"/>
              </a:rPr>
              <a:t> </a:t>
            </a:r>
            <a:r>
              <a:rPr lang="ko-KR" sz="8000" b="false" i="false" u="none" strike="noStrike">
                <a:solidFill>
                  <a:srgbClr val="4D4D4D"/>
                </a:solidFill>
                <a:ea typeface="Pretendard Medium"/>
              </a:rPr>
              <a:t>확인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8813800" y="3606800"/>
            <a:ext cx="6743700" cy="35433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8763000" y="9055100"/>
            <a:ext cx="6858000" cy="2832100"/>
          </a:xfrm>
          <a:prstGeom prst="rect">
            <a:avLst/>
          </a:prstGeom>
        </p:spPr>
        <p:txBody>
          <a:bodyPr anchor="t" rtlCol="false"/>
          <a:lstStyle/>
          <a:p>
            <a:pPr algn="ctr" lvl="0">
              <a:lnSpc>
                <a:spcPct val="128650"/>
              </a:lnSpc>
            </a:pP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-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브라우저에서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https://localhost:9200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접속</a:t>
            </a:r>
          </a:p>
          <a:p>
            <a:pPr algn="ctr" lvl="0">
              <a:lnSpc>
                <a:spcPct val="128650"/>
              </a:lnSpc>
            </a:pP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-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보안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경고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무시하고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진행</a:t>
            </a:r>
          </a:p>
          <a:p>
            <a:pPr algn="ctr" lvl="0">
              <a:lnSpc>
                <a:spcPct val="128650"/>
              </a:lnSpc>
            </a:pP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-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로그인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창이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나타나면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정상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작동</a:t>
            </a:r>
          </a:p>
          <a:p>
            <a:pPr algn="ctr" lvl="0">
              <a:lnSpc>
                <a:spcPct val="128650"/>
              </a:lnSpc>
            </a:pP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-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인증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정보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입력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후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JSON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응답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확인</a:t>
            </a:r>
          </a:p>
          <a:p>
            <a:pPr algn="ctr" lvl="0">
              <a:lnSpc>
                <a:spcPct val="128650"/>
              </a:lnSpc>
            </a:pP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-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클러스터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상태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및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버전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정보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확인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가능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750300" y="8128000"/>
            <a:ext cx="6870700" cy="596900"/>
          </a:xfrm>
          <a:prstGeom prst="rect">
            <a:avLst/>
          </a:prstGeom>
        </p:spPr>
        <p:txBody>
          <a:bodyPr anchor="b" rtlCol="false" lIns="0" tIns="0" rIns="0" bIns="6392"/>
          <a:lstStyle/>
          <a:p>
            <a:pPr algn="ctr" lvl="0">
              <a:lnSpc>
                <a:spcPct val="113710"/>
              </a:lnSpc>
            </a:pPr>
            <a:r>
              <a:rPr lang="en-US" sz="3354" b="false" i="false" u="none" strike="noStrike">
                <a:solidFill>
                  <a:srgbClr val="229BEE"/>
                </a:solidFill>
                <a:latin typeface="Pretendard Medium"/>
              </a:rPr>
              <a:t>OpenSearch </a:t>
            </a:r>
            <a:r>
              <a:rPr lang="ko-KR" sz="3354" b="false" i="false" u="none" strike="noStrike">
                <a:solidFill>
                  <a:srgbClr val="229BEE"/>
                </a:solidFill>
                <a:ea typeface="Pretendard Medium"/>
              </a:rPr>
              <a:t>접속</a:t>
            </a:r>
            <a:r>
              <a:rPr lang="en-US" sz="3354" b="false" i="false" u="none" strike="noStrike">
                <a:solidFill>
                  <a:srgbClr val="229BEE"/>
                </a:solidFill>
                <a:latin typeface="Pretendard Medium"/>
              </a:rPr>
              <a:t> </a:t>
            </a:r>
            <a:r>
              <a:rPr lang="ko-KR" sz="3354" b="false" i="false" u="none" strike="noStrike">
                <a:solidFill>
                  <a:srgbClr val="229BEE"/>
                </a:solidFill>
                <a:ea typeface="Pretendard Medium"/>
              </a:rPr>
              <a:t>확인</a:t>
            </a:r>
          </a:p>
        </p:txBody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6129000" y="3606800"/>
            <a:ext cx="6743700" cy="3543300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16065500" y="9055100"/>
            <a:ext cx="6858000" cy="2832100"/>
          </a:xfrm>
          <a:prstGeom prst="rect">
            <a:avLst/>
          </a:prstGeom>
        </p:spPr>
        <p:txBody>
          <a:bodyPr anchor="t" rtlCol="false"/>
          <a:lstStyle/>
          <a:p>
            <a:pPr algn="ctr" lvl="0">
              <a:lnSpc>
                <a:spcPct val="128650"/>
              </a:lnSpc>
            </a:pP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-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브라우저에서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http://localhost:5601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접속</a:t>
            </a:r>
          </a:p>
          <a:p>
            <a:pPr algn="ctr" lvl="0">
              <a:lnSpc>
                <a:spcPct val="128650"/>
              </a:lnSpc>
            </a:pP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-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계정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: 'admin'</a:t>
            </a:r>
          </a:p>
          <a:p>
            <a:pPr algn="ctr" lvl="0">
              <a:lnSpc>
                <a:spcPct val="128650"/>
              </a:lnSpc>
            </a:pP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-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비밀번호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: 'YourStrongPassword123!'</a:t>
            </a:r>
          </a:p>
          <a:p>
            <a:pPr algn="ctr" lvl="0">
              <a:lnSpc>
                <a:spcPct val="128650"/>
              </a:lnSpc>
            </a:pP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-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대시보드에서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Dev Tools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메뉴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확인</a:t>
            </a:r>
          </a:p>
          <a:p>
            <a:pPr algn="ctr" lvl="0">
              <a:lnSpc>
                <a:spcPct val="128650"/>
              </a:lnSpc>
            </a:pP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-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콘솔에서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API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명령어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테스트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가능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6065500" y="8128000"/>
            <a:ext cx="6870700" cy="596900"/>
          </a:xfrm>
          <a:prstGeom prst="rect">
            <a:avLst/>
          </a:prstGeom>
        </p:spPr>
        <p:txBody>
          <a:bodyPr anchor="b" rtlCol="false" lIns="0" tIns="0" rIns="0" bIns="6392"/>
          <a:lstStyle/>
          <a:p>
            <a:pPr algn="ctr" lvl="0">
              <a:lnSpc>
                <a:spcPct val="113710"/>
              </a:lnSpc>
            </a:pPr>
            <a:r>
              <a:rPr lang="ko-KR" sz="3354" b="false" i="false" u="none" strike="noStrike">
                <a:solidFill>
                  <a:srgbClr val="229BEE"/>
                </a:solidFill>
                <a:ea typeface="Pretendard Medium"/>
              </a:rPr>
              <a:t>대시보드</a:t>
            </a:r>
            <a:r>
              <a:rPr lang="en-US" sz="3354" b="false" i="false" u="none" strike="noStrike">
                <a:solidFill>
                  <a:srgbClr val="229BEE"/>
                </a:solidFill>
                <a:latin typeface="Pretendard Medium"/>
              </a:rPr>
              <a:t> </a:t>
            </a:r>
            <a:r>
              <a:rPr lang="ko-KR" sz="3354" b="false" i="false" u="none" strike="noStrike">
                <a:solidFill>
                  <a:srgbClr val="229BEE"/>
                </a:solidFill>
                <a:ea typeface="Pretendard Medium"/>
              </a:rPr>
              <a:t>접속</a:t>
            </a:r>
            <a:r>
              <a:rPr lang="en-US" sz="3354" b="false" i="false" u="none" strike="noStrike">
                <a:solidFill>
                  <a:srgbClr val="229BEE"/>
                </a:solidFill>
                <a:latin typeface="Pretendard Medium"/>
              </a:rPr>
              <a:t> </a:t>
            </a:r>
            <a:r>
              <a:rPr lang="ko-KR" sz="3354" b="false" i="false" u="none" strike="noStrike">
                <a:solidFill>
                  <a:srgbClr val="229BEE"/>
                </a:solidFill>
                <a:ea typeface="Pretendard Medium"/>
              </a:rPr>
              <a:t>정보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229BEE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381000" y="381000"/>
            <a:ext cx="23622000" cy="12954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333500" y="3378200"/>
            <a:ext cx="21704300" cy="27051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>
            <a:alphaModFix amt="80000"/>
          </a:blip>
          <a:stretch>
            <a:fillRect/>
          </a:stretch>
        </p:blipFill>
        <p:spPr>
          <a:xfrm rot="5400000">
            <a:off x="2159000" y="4711700"/>
            <a:ext cx="2463800" cy="254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244600" y="4305300"/>
            <a:ext cx="2247900" cy="825500"/>
          </a:xfrm>
          <a:prstGeom prst="rect">
            <a:avLst/>
          </a:prstGeom>
        </p:spPr>
        <p:txBody>
          <a:bodyPr anchor="ctr" rtlCol="false"/>
          <a:lstStyle/>
          <a:p>
            <a:pPr algn="ctr" lvl="0">
              <a:lnSpc>
                <a:spcPct val="116199"/>
              </a:lnSpc>
            </a:pPr>
            <a:r>
              <a:rPr lang="en" sz="4666" b="false" i="false" u="none" strike="noStrike">
                <a:solidFill>
                  <a:srgbClr val="229BEE"/>
                </a:solidFill>
                <a:latin typeface="Pretendard Medium"/>
              </a:rPr>
              <a:t>01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013200" y="4622800"/>
            <a:ext cx="18707100" cy="23114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32800"/>
              </a:lnSpc>
            </a:pP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- Elasticsearch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호환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오픈소스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검색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엔진</a:t>
            </a:r>
          </a:p>
          <a:p>
            <a:pPr algn="l" lvl="0">
              <a:lnSpc>
                <a:spcPct val="132800"/>
              </a:lnSpc>
            </a:pP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-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대용량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데이터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저장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및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실시간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검색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가능</a:t>
            </a:r>
          </a:p>
          <a:p>
            <a:pPr algn="l" lvl="0">
              <a:lnSpc>
                <a:spcPct val="132800"/>
              </a:lnSpc>
            </a:pP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-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분산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시스템으로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확장성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우수</a:t>
            </a:r>
          </a:p>
          <a:p>
            <a:pPr algn="l" lvl="0">
              <a:lnSpc>
                <a:spcPct val="132800"/>
              </a:lnSpc>
            </a:pP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-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전체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텍스트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검색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(Full-text search)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지원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013200" y="3708400"/>
            <a:ext cx="18719800" cy="596900"/>
          </a:xfrm>
          <a:prstGeom prst="rect">
            <a:avLst/>
          </a:prstGeom>
        </p:spPr>
        <p:txBody>
          <a:bodyPr anchor="b" rtlCol="false"/>
          <a:lstStyle/>
          <a:p>
            <a:pPr algn="l" lvl="0">
              <a:lnSpc>
                <a:spcPct val="116199"/>
              </a:lnSpc>
            </a:pPr>
            <a:r>
              <a:rPr lang="ko-KR" sz="3333" b="false" i="false" u="none" strike="noStrike">
                <a:solidFill>
                  <a:srgbClr val="4D4D4D"/>
                </a:solidFill>
                <a:ea typeface="Pretendard Medium"/>
              </a:rPr>
              <a:t>똑똑한</a:t>
            </a:r>
            <a:r>
              <a:rPr lang="en-US" sz="3333" b="false" i="false" u="none" strike="noStrike">
                <a:solidFill>
                  <a:srgbClr val="4D4D4D"/>
                </a:solidFill>
                <a:latin typeface="Pretendard Medium"/>
              </a:rPr>
              <a:t> </a:t>
            </a:r>
            <a:r>
              <a:rPr lang="ko-KR" sz="3333" b="false" i="false" u="none" strike="noStrike">
                <a:solidFill>
                  <a:srgbClr val="4D4D4D"/>
                </a:solidFill>
                <a:ea typeface="Pretendard Medium"/>
              </a:rPr>
              <a:t>검색</a:t>
            </a:r>
            <a:r>
              <a:rPr lang="en-US" sz="3333" b="false" i="false" u="none" strike="noStrike">
                <a:solidFill>
                  <a:srgbClr val="4D4D4D"/>
                </a:solidFill>
                <a:latin typeface="Pretendard Medium"/>
              </a:rPr>
              <a:t> </a:t>
            </a:r>
            <a:r>
              <a:rPr lang="ko-KR" sz="3333" b="false" i="false" u="none" strike="noStrike">
                <a:solidFill>
                  <a:srgbClr val="4D4D4D"/>
                </a:solidFill>
                <a:ea typeface="Pretendard Medium"/>
              </a:rPr>
              <a:t>엔진</a:t>
            </a:r>
            <a:r>
              <a:rPr lang="en-US" sz="3333" b="false" i="false" u="none" strike="noStrike">
                <a:solidFill>
                  <a:srgbClr val="4D4D4D"/>
                </a:solidFill>
                <a:latin typeface="Pretendard Medium"/>
              </a:rPr>
              <a:t> &amp; </a:t>
            </a:r>
            <a:r>
              <a:rPr lang="ko-KR" sz="3333" b="false" i="false" u="none" strike="noStrike">
                <a:solidFill>
                  <a:srgbClr val="4D4D4D"/>
                </a:solidFill>
                <a:ea typeface="Pretendard Medium"/>
              </a:rPr>
              <a:t>데이터</a:t>
            </a:r>
            <a:r>
              <a:rPr lang="en-US" sz="3333" b="false" i="false" u="none" strike="noStrike">
                <a:solidFill>
                  <a:srgbClr val="4D4D4D"/>
                </a:solidFill>
                <a:latin typeface="Pretendard Medium"/>
              </a:rPr>
              <a:t> </a:t>
            </a:r>
            <a:r>
              <a:rPr lang="ko-KR" sz="3333" b="false" i="false" u="none" strike="noStrike">
                <a:solidFill>
                  <a:srgbClr val="4D4D4D"/>
                </a:solidFill>
                <a:ea typeface="Pretendard Medium"/>
              </a:rPr>
              <a:t>저장소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333500" y="6692900"/>
            <a:ext cx="21704300" cy="27051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4">
            <a:alphaModFix amt="80000"/>
          </a:blip>
          <a:stretch>
            <a:fillRect/>
          </a:stretch>
        </p:blipFill>
        <p:spPr>
          <a:xfrm rot="5400000">
            <a:off x="2159000" y="8026400"/>
            <a:ext cx="2463800" cy="254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1244600" y="7620000"/>
            <a:ext cx="2247900" cy="825500"/>
          </a:xfrm>
          <a:prstGeom prst="rect">
            <a:avLst/>
          </a:prstGeom>
        </p:spPr>
        <p:txBody>
          <a:bodyPr anchor="ctr" rtlCol="false"/>
          <a:lstStyle/>
          <a:p>
            <a:pPr algn="ctr" lvl="0">
              <a:lnSpc>
                <a:spcPct val="116199"/>
              </a:lnSpc>
            </a:pPr>
            <a:r>
              <a:rPr lang="en" sz="4666" b="false" i="false" u="none" strike="noStrike">
                <a:solidFill>
                  <a:srgbClr val="229BEE"/>
                </a:solidFill>
                <a:latin typeface="Pretendard Medium"/>
              </a:rPr>
              <a:t>02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013200" y="7950200"/>
            <a:ext cx="18707100" cy="23114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32800"/>
              </a:lnSpc>
            </a:pP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-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로그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데이터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저장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및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분석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기능</a:t>
            </a:r>
          </a:p>
          <a:p>
            <a:pPr algn="l" lvl="0">
              <a:lnSpc>
                <a:spcPct val="132800"/>
              </a:lnSpc>
            </a:pP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-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텍스트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분석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및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자연어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처리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지원</a:t>
            </a:r>
          </a:p>
          <a:p>
            <a:pPr algn="l" lvl="0">
              <a:lnSpc>
                <a:spcPct val="132800"/>
              </a:lnSpc>
            </a:pP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-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머신러닝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기능으로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이상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탐지</a:t>
            </a:r>
          </a:p>
          <a:p>
            <a:pPr algn="l" lvl="0">
              <a:lnSpc>
                <a:spcPct val="132800"/>
              </a:lnSpc>
            </a:pP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-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시각화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도구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(Dashboards)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와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연동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013200" y="7023100"/>
            <a:ext cx="18719800" cy="596900"/>
          </a:xfrm>
          <a:prstGeom prst="rect">
            <a:avLst/>
          </a:prstGeom>
        </p:spPr>
        <p:txBody>
          <a:bodyPr anchor="b" rtlCol="false"/>
          <a:lstStyle/>
          <a:p>
            <a:pPr algn="l" lvl="0">
              <a:lnSpc>
                <a:spcPct val="116199"/>
              </a:lnSpc>
            </a:pPr>
            <a:r>
              <a:rPr lang="ko-KR" sz="3333" b="false" i="false" u="none" strike="noStrike">
                <a:solidFill>
                  <a:srgbClr val="4D4D4D"/>
                </a:solidFill>
                <a:ea typeface="Pretendard Medium"/>
              </a:rPr>
              <a:t>다양한</a:t>
            </a:r>
            <a:r>
              <a:rPr lang="en-US" sz="3333" b="false" i="false" u="none" strike="noStrike">
                <a:solidFill>
                  <a:srgbClr val="4D4D4D"/>
                </a:solidFill>
                <a:latin typeface="Pretendard Medium"/>
              </a:rPr>
              <a:t> </a:t>
            </a:r>
            <a:r>
              <a:rPr lang="ko-KR" sz="3333" b="false" i="false" u="none" strike="noStrike">
                <a:solidFill>
                  <a:srgbClr val="4D4D4D"/>
                </a:solidFill>
                <a:ea typeface="Pretendard Medium"/>
              </a:rPr>
              <a:t>분석</a:t>
            </a:r>
            <a:r>
              <a:rPr lang="en-US" sz="3333" b="false" i="false" u="none" strike="noStrike">
                <a:solidFill>
                  <a:srgbClr val="4D4D4D"/>
                </a:solidFill>
                <a:latin typeface="Pretendard Medium"/>
              </a:rPr>
              <a:t> </a:t>
            </a:r>
            <a:r>
              <a:rPr lang="ko-KR" sz="3333" b="false" i="false" u="none" strike="noStrike">
                <a:solidFill>
                  <a:srgbClr val="4D4D4D"/>
                </a:solidFill>
                <a:ea typeface="Pretendard Medium"/>
              </a:rPr>
              <a:t>기능</a:t>
            </a:r>
            <a:r>
              <a:rPr lang="en-US" sz="3333" b="false" i="false" u="none" strike="noStrike">
                <a:solidFill>
                  <a:srgbClr val="4D4D4D"/>
                </a:solidFill>
                <a:latin typeface="Pretendard Medium"/>
              </a:rPr>
              <a:t> </a:t>
            </a:r>
            <a:r>
              <a:rPr lang="ko-KR" sz="3333" b="false" i="false" u="none" strike="noStrike">
                <a:solidFill>
                  <a:srgbClr val="4D4D4D"/>
                </a:solidFill>
                <a:ea typeface="Pretendard Medium"/>
              </a:rPr>
              <a:t>제공</a:t>
            </a:r>
          </a:p>
        </p:txBody>
      </p:sp>
      <p:pic>
        <p:nvPicPr>
          <p:cNvPr name="Picture 13" id="13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333500" y="10007600"/>
            <a:ext cx="21704300" cy="27051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4">
            <a:alphaModFix amt="80000"/>
          </a:blip>
          <a:stretch>
            <a:fillRect/>
          </a:stretch>
        </p:blipFill>
        <p:spPr>
          <a:xfrm rot="5400000">
            <a:off x="2159000" y="11341100"/>
            <a:ext cx="2463800" cy="25400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1244600" y="10934700"/>
            <a:ext cx="2247900" cy="825500"/>
          </a:xfrm>
          <a:prstGeom prst="rect">
            <a:avLst/>
          </a:prstGeom>
        </p:spPr>
        <p:txBody>
          <a:bodyPr anchor="ctr" rtlCol="false"/>
          <a:lstStyle/>
          <a:p>
            <a:pPr algn="ctr" lvl="0">
              <a:lnSpc>
                <a:spcPct val="116199"/>
              </a:lnSpc>
            </a:pPr>
            <a:r>
              <a:rPr lang="en" sz="4666" b="false" i="false" u="none" strike="noStrike">
                <a:solidFill>
                  <a:srgbClr val="229BEE"/>
                </a:solidFill>
                <a:latin typeface="Pretendard Medium"/>
              </a:rPr>
              <a:t>03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4013200" y="11264900"/>
            <a:ext cx="18707100" cy="23114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32800"/>
              </a:lnSpc>
            </a:pP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- k-NN(k-Nearest Neighbors)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알고리즘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내장</a:t>
            </a:r>
          </a:p>
          <a:p>
            <a:pPr algn="l" lvl="0">
              <a:lnSpc>
                <a:spcPct val="132800"/>
              </a:lnSpc>
            </a:pP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-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텍스트를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벡터로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변환하여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유사도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검색</a:t>
            </a:r>
          </a:p>
          <a:p>
            <a:pPr algn="l" lvl="0">
              <a:lnSpc>
                <a:spcPct val="132800"/>
              </a:lnSpc>
            </a:pP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- FAQ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검색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,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추천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시스템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등에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활용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가능</a:t>
            </a:r>
          </a:p>
          <a:p>
            <a:pPr algn="l" lvl="0">
              <a:lnSpc>
                <a:spcPct val="132800"/>
              </a:lnSpc>
            </a:pP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-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의미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기반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검색으로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정확도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향상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4013200" y="10337800"/>
            <a:ext cx="18719800" cy="596900"/>
          </a:xfrm>
          <a:prstGeom prst="rect">
            <a:avLst/>
          </a:prstGeom>
        </p:spPr>
        <p:txBody>
          <a:bodyPr anchor="b" rtlCol="false"/>
          <a:lstStyle/>
          <a:p>
            <a:pPr algn="l" lvl="0">
              <a:lnSpc>
                <a:spcPct val="116199"/>
              </a:lnSpc>
            </a:pPr>
            <a:r>
              <a:rPr lang="ko-KR" sz="3333" b="false" i="false" u="none" strike="noStrike">
                <a:solidFill>
                  <a:srgbClr val="4D4D4D"/>
                </a:solidFill>
                <a:ea typeface="Pretendard Medium"/>
              </a:rPr>
              <a:t>벡터</a:t>
            </a:r>
            <a:r>
              <a:rPr lang="en-US" sz="3333" b="false" i="false" u="none" strike="noStrike">
                <a:solidFill>
                  <a:srgbClr val="4D4D4D"/>
                </a:solidFill>
                <a:latin typeface="Pretendard Medium"/>
              </a:rPr>
              <a:t> </a:t>
            </a:r>
            <a:r>
              <a:rPr lang="ko-KR" sz="3333" b="false" i="false" u="none" strike="noStrike">
                <a:solidFill>
                  <a:srgbClr val="4D4D4D"/>
                </a:solidFill>
                <a:ea typeface="Pretendard Medium"/>
              </a:rPr>
              <a:t>검색</a:t>
            </a:r>
            <a:r>
              <a:rPr lang="en-US" sz="3333" b="false" i="false" u="none" strike="noStrike">
                <a:solidFill>
                  <a:srgbClr val="4D4D4D"/>
                </a:solidFill>
                <a:latin typeface="Pretendard Medium"/>
              </a:rPr>
              <a:t>(Vector Search) </a:t>
            </a:r>
            <a:r>
              <a:rPr lang="ko-KR" sz="3333" b="false" i="false" u="none" strike="noStrike">
                <a:solidFill>
                  <a:srgbClr val="4D4D4D"/>
                </a:solidFill>
                <a:ea typeface="Pretendard Medium"/>
              </a:rPr>
              <a:t>지원</a:t>
            </a:r>
          </a:p>
        </p:txBody>
      </p:sp>
      <p:pic>
        <p:nvPicPr>
          <p:cNvPr name="Picture 18" id="1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333500" y="2679700"/>
            <a:ext cx="21704300" cy="38100"/>
          </a:xfrm>
          <a:prstGeom prst="rect">
            <a:avLst/>
          </a:prstGeom>
        </p:spPr>
      </p:pic>
      <p:sp>
        <p:nvSpPr>
          <p:cNvPr name="TextBox 19" id="19"/>
          <p:cNvSpPr txBox="true"/>
          <p:nvPr/>
        </p:nvSpPr>
        <p:spPr>
          <a:xfrm rot="0">
            <a:off x="1536700" y="889000"/>
            <a:ext cx="21310600" cy="1422400"/>
          </a:xfrm>
          <a:prstGeom prst="rect">
            <a:avLst/>
          </a:prstGeom>
        </p:spPr>
        <p:txBody>
          <a:bodyPr anchor="ctr" rtlCol="false" lIns="0" tIns="101600" rIns="0" bIns="101600"/>
          <a:lstStyle/>
          <a:p>
            <a:pPr algn="ctr" lvl="0">
              <a:lnSpc>
                <a:spcPct val="99600"/>
              </a:lnSpc>
            </a:pPr>
            <a:r>
              <a:rPr lang="ko-KR" sz="8000" b="false" i="false" u="none" strike="noStrike">
                <a:solidFill>
                  <a:srgbClr val="4D4D4D"/>
                </a:solidFill>
                <a:ea typeface="Pretendard Medium"/>
              </a:rPr>
              <a:t>핵심</a:t>
            </a:r>
            <a:r>
              <a:rPr lang="en-US" sz="8000" b="false" i="false" u="none" strike="noStrike">
                <a:solidFill>
                  <a:srgbClr val="4D4D4D"/>
                </a:solidFill>
                <a:latin typeface="Pretendard Medium"/>
              </a:rPr>
              <a:t> </a:t>
            </a:r>
            <a:r>
              <a:rPr lang="ko-KR" sz="8000" b="false" i="false" u="none" strike="noStrike">
                <a:solidFill>
                  <a:srgbClr val="4D4D4D"/>
                </a:solidFill>
                <a:ea typeface="Pretendard Medium"/>
              </a:rPr>
              <a:t>기능</a:t>
            </a:r>
            <a:r>
              <a:rPr lang="en-US" sz="8000" b="false" i="false" u="none" strike="noStrike">
                <a:solidFill>
                  <a:srgbClr val="4D4D4D"/>
                </a:solidFill>
                <a:latin typeface="Pretendard Medium"/>
              </a:rPr>
              <a:t>: OpenSearch</a:t>
            </a:r>
            <a:r>
              <a:rPr lang="ko-KR" sz="8000" b="false" i="false" u="none" strike="noStrike">
                <a:solidFill>
                  <a:srgbClr val="4D4D4D"/>
                </a:solidFill>
                <a:ea typeface="Pretendard Medium"/>
              </a:rPr>
              <a:t>란</a:t>
            </a:r>
            <a:r>
              <a:rPr lang="en-US" sz="8000" b="false" i="false" u="none" strike="noStrike">
                <a:solidFill>
                  <a:srgbClr val="4D4D4D"/>
                </a:solidFill>
                <a:latin typeface="Pretendard Medium"/>
              </a:rPr>
              <a:t>?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229BEE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381000" y="381000"/>
            <a:ext cx="23622000" cy="12954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333500" y="2679700"/>
            <a:ext cx="21704300" cy="381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536700" y="889000"/>
            <a:ext cx="21310600" cy="1422400"/>
          </a:xfrm>
          <a:prstGeom prst="rect">
            <a:avLst/>
          </a:prstGeom>
        </p:spPr>
        <p:txBody>
          <a:bodyPr anchor="ctr" rtlCol="false" lIns="0" tIns="101600" rIns="0" bIns="101600"/>
          <a:lstStyle/>
          <a:p>
            <a:pPr algn="ctr" lvl="0">
              <a:lnSpc>
                <a:spcPct val="99600"/>
              </a:lnSpc>
            </a:pPr>
            <a:r>
              <a:rPr lang="en-US" sz="8000" b="false" i="false" u="none" strike="noStrike">
                <a:solidFill>
                  <a:srgbClr val="4D4D4D"/>
                </a:solidFill>
                <a:latin typeface="Pretendard Medium"/>
              </a:rPr>
              <a:t>ML </a:t>
            </a:r>
            <a:r>
              <a:rPr lang="ko-KR" sz="8000" b="false" i="false" u="none" strike="noStrike">
                <a:solidFill>
                  <a:srgbClr val="4D4D4D"/>
                </a:solidFill>
                <a:ea typeface="Pretendard Medium"/>
              </a:rPr>
              <a:t>설정</a:t>
            </a:r>
            <a:r>
              <a:rPr lang="en-US" sz="8000" b="false" i="false" u="none" strike="noStrike">
                <a:solidFill>
                  <a:srgbClr val="4D4D4D"/>
                </a:solidFill>
                <a:latin typeface="Pretendard Medium"/>
              </a:rPr>
              <a:t>: ML Commons </a:t>
            </a:r>
            <a:r>
              <a:rPr lang="ko-KR" sz="8000" b="false" i="false" u="none" strike="noStrike">
                <a:solidFill>
                  <a:srgbClr val="4D4D4D"/>
                </a:solidFill>
                <a:ea typeface="Pretendard Medium"/>
              </a:rPr>
              <a:t>활성화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562100" y="3594100"/>
            <a:ext cx="10274300" cy="4229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>
            <a:alphaModFix amt="30000"/>
          </a:blip>
          <a:stretch>
            <a:fillRect/>
          </a:stretch>
        </p:blipFill>
        <p:spPr>
          <a:xfrm rot="0">
            <a:off x="2133600" y="5003800"/>
            <a:ext cx="9131300" cy="254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2585700" y="3594100"/>
            <a:ext cx="10236200" cy="42291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2133600" y="4076700"/>
            <a:ext cx="9296400" cy="711200"/>
          </a:xfrm>
          <a:prstGeom prst="rect">
            <a:avLst/>
          </a:prstGeom>
        </p:spPr>
        <p:txBody>
          <a:bodyPr anchor="ctr" rtlCol="false"/>
          <a:lstStyle/>
          <a:p>
            <a:pPr algn="l" lvl="0">
              <a:lnSpc>
                <a:spcPct val="116199"/>
              </a:lnSpc>
            </a:pPr>
            <a:r>
              <a:rPr lang="en" sz="3999" b="false" i="false" u="none" strike="noStrike">
                <a:solidFill>
                  <a:srgbClr val="229BEE"/>
                </a:solidFill>
                <a:latin typeface="Pretendard Medium"/>
              </a:rPr>
              <a:t>only_run_on_ml_node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133600" y="5270500"/>
            <a:ext cx="7874000" cy="31242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- ML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노드가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아닌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일반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노드에서도</a:t>
            </a:r>
          </a:p>
          <a:p>
            <a:pPr algn="l" lvl="0">
              <a:lnSpc>
                <a:spcPct val="116199"/>
              </a:lnSpc>
            </a:pP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모델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실행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허용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설정</a:t>
            </a:r>
          </a:p>
          <a:p>
            <a:pPr algn="l" lvl="0">
              <a:lnSpc>
                <a:spcPct val="116199"/>
              </a:lnSpc>
            </a:pP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- false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로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설정하여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단일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노드에서</a:t>
            </a:r>
          </a:p>
          <a:p>
            <a:pPr algn="l" lvl="0">
              <a:lnSpc>
                <a:spcPct val="116199"/>
              </a:lnSpc>
            </a:pP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 ML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기능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활성화</a:t>
            </a:r>
          </a:p>
          <a:p>
            <a:pPr algn="l" lvl="0">
              <a:lnSpc>
                <a:spcPct val="116199"/>
              </a:lnSpc>
            </a:pP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-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기본값은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true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로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ML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전용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노드</a:t>
            </a:r>
          </a:p>
          <a:p>
            <a:pPr algn="l" lvl="0">
              <a:lnSpc>
                <a:spcPct val="116199"/>
              </a:lnSpc>
            </a:pP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필요</a:t>
            </a:r>
          </a:p>
        </p:txBody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5">
            <a:alphaModFix amt="30000"/>
          </a:blip>
          <a:stretch>
            <a:fillRect/>
          </a:stretch>
        </p:blipFill>
        <p:spPr>
          <a:xfrm rot="0">
            <a:off x="13106400" y="5003800"/>
            <a:ext cx="9131300" cy="254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12954000" y="4076700"/>
            <a:ext cx="9296400" cy="711200"/>
          </a:xfrm>
          <a:prstGeom prst="rect">
            <a:avLst/>
          </a:prstGeom>
        </p:spPr>
        <p:txBody>
          <a:bodyPr anchor="ctr" rtlCol="false"/>
          <a:lstStyle/>
          <a:p>
            <a:pPr algn="r" lvl="0">
              <a:lnSpc>
                <a:spcPct val="116199"/>
              </a:lnSpc>
            </a:pPr>
            <a:r>
              <a:rPr lang="en" sz="3999" b="false" i="false" u="none" strike="noStrike">
                <a:solidFill>
                  <a:srgbClr val="229BEE"/>
                </a:solidFill>
                <a:latin typeface="Pretendard Medium"/>
              </a:rPr>
              <a:t>native_memory_threshold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4363700" y="5270500"/>
            <a:ext cx="7874000" cy="2603500"/>
          </a:xfrm>
          <a:prstGeom prst="rect">
            <a:avLst/>
          </a:prstGeom>
        </p:spPr>
        <p:txBody>
          <a:bodyPr anchor="t" rtlCol="false"/>
          <a:lstStyle/>
          <a:p>
            <a:pPr algn="r" lvl="0">
              <a:lnSpc>
                <a:spcPct val="116199"/>
              </a:lnSpc>
            </a:pP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- ML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모델이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사용할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수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있는</a:t>
            </a:r>
          </a:p>
          <a:p>
            <a:pPr algn="r" lvl="0">
              <a:lnSpc>
                <a:spcPct val="116199"/>
              </a:lnSpc>
            </a:pP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메모리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임계값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설정</a:t>
            </a:r>
          </a:p>
          <a:p>
            <a:pPr algn="r" lvl="0">
              <a:lnSpc>
                <a:spcPct val="116199"/>
              </a:lnSpc>
            </a:pP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- 100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으로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설정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시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메모리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제한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없음</a:t>
            </a:r>
          </a:p>
          <a:p>
            <a:pPr algn="r" lvl="0">
              <a:lnSpc>
                <a:spcPct val="116199"/>
              </a:lnSpc>
            </a:pP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-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프로덕션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환경에서는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적절한</a:t>
            </a:r>
          </a:p>
          <a:p>
            <a:pPr algn="r" lvl="0">
              <a:lnSpc>
                <a:spcPct val="116199"/>
              </a:lnSpc>
            </a:pP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값으로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조정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필요</a:t>
            </a:r>
          </a:p>
        </p:txBody>
      </p:sp>
      <p:pic>
        <p:nvPicPr>
          <p:cNvPr name="Picture 13" id="13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562100" y="8267700"/>
            <a:ext cx="10274300" cy="42291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5">
            <a:alphaModFix amt="30000"/>
          </a:blip>
          <a:stretch>
            <a:fillRect/>
          </a:stretch>
        </p:blipFill>
        <p:spPr>
          <a:xfrm rot="0">
            <a:off x="2133600" y="9677400"/>
            <a:ext cx="9131300" cy="25400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2133600" y="8737600"/>
            <a:ext cx="7759700" cy="711200"/>
          </a:xfrm>
          <a:prstGeom prst="rect">
            <a:avLst/>
          </a:prstGeom>
        </p:spPr>
        <p:txBody>
          <a:bodyPr anchor="ctr" rtlCol="false"/>
          <a:lstStyle/>
          <a:p>
            <a:pPr algn="l" lvl="0">
              <a:lnSpc>
                <a:spcPct val="116199"/>
              </a:lnSpc>
            </a:pPr>
            <a:r>
              <a:rPr lang="en" sz="3999" b="false" i="false" u="none" strike="noStrike">
                <a:solidFill>
                  <a:srgbClr val="229BEE"/>
                </a:solidFill>
                <a:latin typeface="Pretendard Medium"/>
              </a:rPr>
              <a:t>model_access_control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133600" y="9944100"/>
            <a:ext cx="9029700" cy="20828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-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모델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접근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제어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기능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활성화</a:t>
            </a:r>
          </a:p>
          <a:p>
            <a:pPr algn="l" lvl="0">
              <a:lnSpc>
                <a:spcPct val="116199"/>
              </a:lnSpc>
            </a:pP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- true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로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설정하여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보안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강화</a:t>
            </a:r>
          </a:p>
          <a:p>
            <a:pPr algn="l" lvl="0">
              <a:lnSpc>
                <a:spcPct val="116199"/>
              </a:lnSpc>
            </a:pP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-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사용자별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모델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접근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권한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관리</a:t>
            </a:r>
          </a:p>
          <a:p>
            <a:pPr algn="l" lvl="0">
              <a:lnSpc>
                <a:spcPct val="116199"/>
              </a:lnSpc>
            </a:pP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- API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키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기반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인증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가능</a:t>
            </a:r>
          </a:p>
        </p:txBody>
      </p:sp>
      <p:pic>
        <p:nvPicPr>
          <p:cNvPr name="Picture 17" id="17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2585700" y="8267700"/>
            <a:ext cx="10236200" cy="42291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5">
            <a:alphaModFix amt="30000"/>
          </a:blip>
          <a:stretch>
            <a:fillRect/>
          </a:stretch>
        </p:blipFill>
        <p:spPr>
          <a:xfrm rot="0">
            <a:off x="13106400" y="9677400"/>
            <a:ext cx="9131300" cy="25400"/>
          </a:xfrm>
          <a:prstGeom prst="rect">
            <a:avLst/>
          </a:prstGeom>
        </p:spPr>
      </p:pic>
      <p:sp>
        <p:nvSpPr>
          <p:cNvPr name="TextBox 19" id="19"/>
          <p:cNvSpPr txBox="true"/>
          <p:nvPr/>
        </p:nvSpPr>
        <p:spPr>
          <a:xfrm rot="0">
            <a:off x="14452600" y="8737600"/>
            <a:ext cx="7797800" cy="711200"/>
          </a:xfrm>
          <a:prstGeom prst="rect">
            <a:avLst/>
          </a:prstGeom>
        </p:spPr>
        <p:txBody>
          <a:bodyPr anchor="ctr" rtlCol="false"/>
          <a:lstStyle/>
          <a:p>
            <a:pPr algn="r" lvl="0">
              <a:lnSpc>
                <a:spcPct val="116199"/>
              </a:lnSpc>
            </a:pPr>
            <a:r>
              <a:rPr lang="ko-KR" sz="3999" b="false" i="false" u="none" strike="noStrike">
                <a:solidFill>
                  <a:srgbClr val="229BEE"/>
                </a:solidFill>
                <a:ea typeface="Pretendard Medium"/>
              </a:rPr>
              <a:t>설정</a:t>
            </a:r>
            <a:r>
              <a:rPr lang="en-US" sz="3999" b="false" i="false" u="none" strike="noStrike">
                <a:solidFill>
                  <a:srgbClr val="229BEE"/>
                </a:solidFill>
                <a:latin typeface="Pretendard Medium"/>
              </a:rPr>
              <a:t> </a:t>
            </a:r>
            <a:r>
              <a:rPr lang="ko-KR" sz="3999" b="false" i="false" u="none" strike="noStrike">
                <a:solidFill>
                  <a:srgbClr val="229BEE"/>
                </a:solidFill>
                <a:ea typeface="Pretendard Medium"/>
              </a:rPr>
              <a:t>적용</a:t>
            </a:r>
            <a:r>
              <a:rPr lang="en-US" sz="3999" b="false" i="false" u="none" strike="noStrike">
                <a:solidFill>
                  <a:srgbClr val="229BEE"/>
                </a:solidFill>
                <a:latin typeface="Pretendard Medium"/>
              </a:rPr>
              <a:t> </a:t>
            </a:r>
            <a:r>
              <a:rPr lang="ko-KR" sz="3999" b="false" i="false" u="none" strike="noStrike">
                <a:solidFill>
                  <a:srgbClr val="229BEE"/>
                </a:solidFill>
                <a:ea typeface="Pretendard Medium"/>
              </a:rPr>
              <a:t>방법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3030200" y="9944100"/>
            <a:ext cx="9207500" cy="2082800"/>
          </a:xfrm>
          <a:prstGeom prst="rect">
            <a:avLst/>
          </a:prstGeom>
        </p:spPr>
        <p:txBody>
          <a:bodyPr anchor="t" rtlCol="false"/>
          <a:lstStyle/>
          <a:p>
            <a:pPr algn="r" lvl="0">
              <a:lnSpc>
                <a:spcPct val="116199"/>
              </a:lnSpc>
            </a:pP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- Dev Tools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콘솔에서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API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호출</a:t>
            </a:r>
          </a:p>
          <a:p>
            <a:pPr algn="r" lvl="0">
              <a:lnSpc>
                <a:spcPct val="116199"/>
              </a:lnSpc>
            </a:pP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- PUT _cluster/settings API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사용</a:t>
            </a:r>
          </a:p>
          <a:p>
            <a:pPr algn="r" lvl="0">
              <a:lnSpc>
                <a:spcPct val="116199"/>
              </a:lnSpc>
            </a:pP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- persistent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설정으로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영구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적용</a:t>
            </a:r>
          </a:p>
          <a:p>
            <a:pPr algn="r" lvl="0">
              <a:lnSpc>
                <a:spcPct val="116199"/>
              </a:lnSpc>
            </a:pP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-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클러스터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재시작해도</a:t>
            </a:r>
            <a:r>
              <a:rPr lang="en-US" sz="2933" b="false" i="false" u="none" strike="noStrike">
                <a:solidFill>
                  <a:srgbClr val="4D4D4D"/>
                </a:solidFill>
                <a:latin typeface="Pretendard Regular"/>
              </a:rPr>
              <a:t> </a:t>
            </a:r>
            <a:r>
              <a:rPr lang="ko-KR" sz="2933" b="false" i="false" u="none" strike="noStrike">
                <a:solidFill>
                  <a:srgbClr val="4D4D4D"/>
                </a:solidFill>
                <a:ea typeface="Pretendard Regular"/>
              </a:rPr>
              <a:t>유지됨</a:t>
            </a:r>
          </a:p>
        </p:txBody>
      </p:sp>
      <p:pic>
        <p:nvPicPr>
          <p:cNvPr name="Picture 21" id="2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9893300" y="5537200"/>
            <a:ext cx="4584700" cy="4584700"/>
          </a:xfrm>
          <a:prstGeom prst="rect">
            <a:avLst/>
          </a:prstGeom>
        </p:spPr>
      </p:pic>
      <p:sp>
        <p:nvSpPr>
          <p:cNvPr name="TextBox 22" id="22"/>
          <p:cNvSpPr txBox="true"/>
          <p:nvPr/>
        </p:nvSpPr>
        <p:spPr>
          <a:xfrm rot="0">
            <a:off x="10160000" y="7213600"/>
            <a:ext cx="4076700" cy="1282700"/>
          </a:xfrm>
          <a:prstGeom prst="rect">
            <a:avLst/>
          </a:prstGeom>
        </p:spPr>
        <p:txBody>
          <a:bodyPr anchor="ctr" rtlCol="false"/>
          <a:lstStyle/>
          <a:p>
            <a:pPr algn="ctr" lvl="0">
              <a:lnSpc>
                <a:spcPct val="116199"/>
              </a:lnSpc>
            </a:pPr>
            <a:r>
              <a:rPr lang="ko-KR" sz="3600" b="false" i="false" u="none" strike="noStrike">
                <a:solidFill>
                  <a:srgbClr val="FFFFFF"/>
                </a:solidFill>
                <a:ea typeface="Pretendard Medium"/>
              </a:rPr>
              <a:t>머신러닝</a:t>
            </a:r>
            <a:r>
              <a:rPr lang="en-US" sz="3600" b="false" i="false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3600" b="false" i="false" u="none" strike="noStrike">
                <a:solidFill>
                  <a:srgbClr val="FFFFFF"/>
                </a:solidFill>
                <a:ea typeface="Pretendard Medium"/>
              </a:rPr>
              <a:t>모델</a:t>
            </a:r>
            <a:r>
              <a:rPr lang="en-US" sz="3600" b="false" i="false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3600" b="false" i="false" u="none" strike="noStrike">
                <a:solidFill>
                  <a:srgbClr val="FFFFFF"/>
                </a:solidFill>
                <a:ea typeface="Pretendard Medium"/>
              </a:rPr>
              <a:t>사용을</a:t>
            </a:r>
            <a:r>
              <a:rPr lang="en-US" sz="3600" b="false" i="false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3600" b="false" i="false" u="none" strike="noStrike">
                <a:solidFill>
                  <a:srgbClr val="FFFFFF"/>
                </a:solidFill>
                <a:ea typeface="Pretendard Medium"/>
              </a:rPr>
              <a:t>위한</a:t>
            </a:r>
            <a:r>
              <a:rPr lang="en-US" sz="3600" b="false" i="false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3600" b="false" i="false" u="none" strike="noStrike">
                <a:solidFill>
                  <a:srgbClr val="FFFFFF"/>
                </a:solidFill>
                <a:ea typeface="Pretendard Medium"/>
              </a:rPr>
              <a:t>설정</a:t>
            </a:r>
            <a:r>
              <a:rPr lang="en-US" sz="3600" b="false" i="false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3600" b="false" i="false" u="none" strike="noStrike">
                <a:solidFill>
                  <a:srgbClr val="FFFFFF"/>
                </a:solidFill>
                <a:ea typeface="Pretendard Medium"/>
              </a:rPr>
              <a:t>변경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terms:modified xsi:type="dcterms:W3CDTF">2011-08-01T06:04:30Z</dcterms:modified>
  <cp:revision>1</cp:revision>
</cp:coreProperties>
</file>